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63" r:id="rId4"/>
    <p:sldId id="260" r:id="rId5"/>
    <p:sldId id="271" r:id="rId6"/>
    <p:sldId id="273" r:id="rId7"/>
    <p:sldId id="275" r:id="rId8"/>
    <p:sldId id="276" r:id="rId9"/>
    <p:sldId id="265" r:id="rId10"/>
    <p:sldId id="272" r:id="rId11"/>
    <p:sldId id="277" r:id="rId12"/>
    <p:sldId id="261" r:id="rId13"/>
    <p:sldId id="281" r:id="rId14"/>
    <p:sldId id="264" r:id="rId15"/>
    <p:sldId id="279" r:id="rId16"/>
    <p:sldId id="267" r:id="rId17"/>
    <p:sldId id="266" r:id="rId18"/>
    <p:sldId id="280" r:id="rId19"/>
    <p:sldId id="278" r:id="rId20"/>
    <p:sldId id="268" r:id="rId21"/>
    <p:sldId id="269" r:id="rId22"/>
  </p:sldIdLst>
  <p:sldSz cx="18288000" cy="10287000"/>
  <p:notesSz cx="6858000" cy="9144000"/>
  <p:embeddedFontLst>
    <p:embeddedFont>
      <p:font typeface="Nirmala UI" panose="020B0502040204020203" pitchFamily="34" charset="0"/>
      <p:regular r:id="rId23"/>
      <p:bold r:id="rId24"/>
    </p:embeddedFont>
    <p:embeddedFont>
      <p:font typeface="Archivo Black" panose="020B0604020202020204" charset="0"/>
      <p:regular r:id="rId25"/>
    </p:embeddedFont>
    <p:embeddedFont>
      <p:font typeface="Calibri" panose="020F0502020204030204" pitchFamily="34" charset="0"/>
      <p:regular r:id="rId26"/>
      <p:bold r:id="rId27"/>
      <p:italic r:id="rId28"/>
      <p:boldItalic r:id="rId29"/>
    </p:embeddedFont>
    <p:embeddedFont>
      <p:font typeface="Montserrat Classic" panose="020B0604020202020204" charset="0"/>
      <p:regular r:id="rId30"/>
    </p:embeddedFont>
    <p:embeddedFont>
      <p:font typeface="Montserrat Light Bold" panose="020B0604020202020204" charset="-52"/>
      <p:regular r:id="rId31"/>
    </p:embeddedFont>
    <p:embeddedFont>
      <p:font typeface="Montserrat Classic Bold" panose="020B0604020202020204" charset="0"/>
      <p:regular r:id="rId32"/>
    </p:embeddedFont>
    <p:embeddedFont>
      <p:font typeface="Gabriola" panose="04040605051002020D02" pitchFamily="82" charset="0"/>
      <p:regular r:id="rId33"/>
    </p:embeddedFont>
    <p:embeddedFont>
      <p:font typeface="Bahnschrift SemiBold SemiConden" panose="020B0502040204020203" pitchFamily="34" charset="0"/>
      <p:bold r:id="rId34"/>
    </p:embeddedFont>
    <p:embeddedFont>
      <p:font typeface="Montserrat Light"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61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____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9905454597466894E-3"/>
          <c:y val="2.113431473239758E-3"/>
          <c:w val="0.97565268949815009"/>
          <c:h val="0.95440830765719498"/>
        </c:manualLayout>
      </c:layout>
      <c:pie3DChart>
        <c:varyColors val="1"/>
        <c:ser>
          <c:idx val="0"/>
          <c:order val="0"/>
          <c:dPt>
            <c:idx val="0"/>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1-9290-43DF-B17F-48F54C5BA2CF}"/>
              </c:ext>
            </c:extLst>
          </c:dPt>
          <c:dPt>
            <c:idx val="1"/>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3-9290-43DF-B17F-48F54C5BA2CF}"/>
              </c:ext>
            </c:extLst>
          </c:dPt>
          <c:dPt>
            <c:idx val="2"/>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5-9290-43DF-B17F-48F54C5BA2CF}"/>
              </c:ext>
            </c:extLst>
          </c:dPt>
          <c:dPt>
            <c:idx val="3"/>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9290-43DF-B17F-48F54C5BA2CF}"/>
              </c:ext>
            </c:extLst>
          </c:dPt>
          <c:dPt>
            <c:idx val="4"/>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9290-43DF-B17F-48F54C5BA2CF}"/>
              </c:ext>
            </c:extLst>
          </c:dPt>
          <c:dLbls>
            <c:spPr>
              <a:solidFill>
                <a:sysClr val="window" lastClr="FFFFFF"/>
              </a:solidFill>
              <a:ln w="12700" cap="flat" cmpd="sng" algn="ctr">
                <a:solidFill>
                  <a:srgbClr val="9BBB59"/>
                </a:solidFill>
                <a:prstDash val="solid"/>
                <a:miter lim="800000"/>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uk-UA"/>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Лист2!$J$43:$N$43</c:f>
              <c:strCache>
                <c:ptCount val="5"/>
                <c:pt idx="0">
                  <c:v>Розробка платформи «Inclusio»</c:v>
                </c:pt>
                <c:pt idx="1">
                  <c:v>Інвентар та офісна техніка</c:v>
                </c:pt>
                <c:pt idx="2">
                  <c:v>Оплата праці команди проєкту</c:v>
                </c:pt>
                <c:pt idx="3">
                  <c:v>Маркетингова стратегія</c:v>
                </c:pt>
                <c:pt idx="4">
                  <c:v>Оренда офісу</c:v>
                </c:pt>
              </c:strCache>
            </c:strRef>
          </c:cat>
          <c:val>
            <c:numRef>
              <c:f>Лист2!$J$44:$N$44</c:f>
              <c:numCache>
                <c:formatCode>#,##0</c:formatCode>
                <c:ptCount val="5"/>
                <c:pt idx="0">
                  <c:v>1400000</c:v>
                </c:pt>
                <c:pt idx="1">
                  <c:v>261617</c:v>
                </c:pt>
                <c:pt idx="2">
                  <c:v>5667500</c:v>
                </c:pt>
                <c:pt idx="3">
                  <c:v>895000</c:v>
                </c:pt>
                <c:pt idx="4">
                  <c:v>70000</c:v>
                </c:pt>
              </c:numCache>
            </c:numRef>
          </c:val>
          <c:extLst>
            <c:ext xmlns:c16="http://schemas.microsoft.com/office/drawing/2014/chart" uri="{C3380CC4-5D6E-409C-BE32-E72D297353CC}">
              <c16:uniqueId val="{0000000A-9290-43DF-B17F-48F54C5BA2CF}"/>
            </c:ext>
          </c:extLst>
        </c:ser>
        <c:dLbls>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uk-UA"/>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22.pn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28.png"/><Relationship Id="rId12" Type="http://schemas.openxmlformats.org/officeDocument/2006/relationships/image" Target="../media/image7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30.png"/><Relationship Id="rId10" Type="http://schemas.openxmlformats.org/officeDocument/2006/relationships/image" Target="../media/image77.svg"/><Relationship Id="rId9" Type="http://schemas.openxmlformats.org/officeDocument/2006/relationships/image" Target="../media/image29.png"/><Relationship Id="rId14" Type="http://schemas.openxmlformats.org/officeDocument/2006/relationships/image" Target="../media/image81.sv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35.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2.jpeg"/><Relationship Id="rId7" Type="http://schemas.openxmlformats.org/officeDocument/2006/relationships/image" Target="../media/image4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17.jpeg"/><Relationship Id="rId9"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b="-18555"/>
            </a:stretch>
          </a:blipFill>
        </p:spPr>
      </p:sp>
      <p:sp>
        <p:nvSpPr>
          <p:cNvPr id="4" name="Freeform 4"/>
          <p:cNvSpPr/>
          <p:nvPr/>
        </p:nvSpPr>
        <p:spPr>
          <a:xfrm rot="-4521330">
            <a:off x="4522202" y="1734737"/>
            <a:ext cx="14167639" cy="7119239"/>
          </a:xfrm>
          <a:custGeom>
            <a:avLst/>
            <a:gdLst/>
            <a:ahLst/>
            <a:cxnLst/>
            <a:rect l="l" t="t" r="r" b="b"/>
            <a:pathLst>
              <a:path w="14167639" h="7119239">
                <a:moveTo>
                  <a:pt x="0" y="0"/>
                </a:moveTo>
                <a:lnTo>
                  <a:pt x="14167639" y="0"/>
                </a:lnTo>
                <a:lnTo>
                  <a:pt x="14167639" y="7119238"/>
                </a:lnTo>
                <a:lnTo>
                  <a:pt x="0" y="7119238"/>
                </a:lnTo>
                <a:lnTo>
                  <a:pt x="0" y="0"/>
                </a:lnTo>
                <a:close/>
              </a:path>
            </a:pathLst>
          </a:custGeom>
          <a:blipFill>
            <a:blip r:embed="rId3"/>
            <a:stretch>
              <a:fillRect/>
            </a:stretch>
          </a:blipFill>
        </p:spPr>
      </p:sp>
      <p:grpSp>
        <p:nvGrpSpPr>
          <p:cNvPr id="5" name="Group 5"/>
          <p:cNvGrpSpPr/>
          <p:nvPr/>
        </p:nvGrpSpPr>
        <p:grpSpPr>
          <a:xfrm>
            <a:off x="9589607" y="0"/>
            <a:ext cx="8698393" cy="10400373"/>
            <a:chOff x="0" y="0"/>
            <a:chExt cx="8603361" cy="10286746"/>
          </a:xfrm>
        </p:grpSpPr>
        <p:sp>
          <p:nvSpPr>
            <p:cNvPr id="6" name="Freeform 6"/>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4"/>
              <a:stretch>
                <a:fillRect l="-114498" t="-230" r="-2201" b="-20632"/>
              </a:stretch>
            </a:blipFill>
          </p:spPr>
        </p:sp>
      </p:grpSp>
      <p:grpSp>
        <p:nvGrpSpPr>
          <p:cNvPr id="7" name="Group 7"/>
          <p:cNvGrpSpPr/>
          <p:nvPr/>
        </p:nvGrpSpPr>
        <p:grpSpPr>
          <a:xfrm>
            <a:off x="4305514" y="1941556"/>
            <a:ext cx="9372079" cy="6705600"/>
            <a:chOff x="0" y="0"/>
            <a:chExt cx="2608713" cy="945211"/>
          </a:xfrm>
        </p:grpSpPr>
        <p:sp>
          <p:nvSpPr>
            <p:cNvPr id="8" name="Freeform 8"/>
            <p:cNvSpPr/>
            <p:nvPr/>
          </p:nvSpPr>
          <p:spPr>
            <a:xfrm>
              <a:off x="0" y="0"/>
              <a:ext cx="2608713" cy="945211"/>
            </a:xfrm>
            <a:custGeom>
              <a:avLst/>
              <a:gdLst/>
              <a:ahLst/>
              <a:cxnLst/>
              <a:rect l="l" t="t" r="r" b="b"/>
              <a:pathLst>
                <a:path w="2608713" h="945211">
                  <a:moveTo>
                    <a:pt x="0" y="0"/>
                  </a:moveTo>
                  <a:lnTo>
                    <a:pt x="2608713" y="0"/>
                  </a:lnTo>
                  <a:lnTo>
                    <a:pt x="2608713" y="945211"/>
                  </a:lnTo>
                  <a:lnTo>
                    <a:pt x="0" y="945211"/>
                  </a:lnTo>
                  <a:close/>
                </a:path>
              </a:pathLst>
            </a:custGeom>
            <a:solidFill>
              <a:srgbClr val="FFFFFF"/>
            </a:solidFill>
          </p:spPr>
        </p:sp>
        <p:sp>
          <p:nvSpPr>
            <p:cNvPr id="9" name="TextBox 9"/>
            <p:cNvSpPr txBox="1"/>
            <p:nvPr/>
          </p:nvSpPr>
          <p:spPr>
            <a:xfrm>
              <a:off x="0" y="-19050"/>
              <a:ext cx="2608713" cy="964261"/>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4441321" y="4130049"/>
            <a:ext cx="9405358" cy="2100013"/>
          </a:xfrm>
          <a:prstGeom prst="rect">
            <a:avLst/>
          </a:prstGeom>
        </p:spPr>
        <p:txBody>
          <a:bodyPr lIns="0" tIns="0" rIns="0" bIns="0" rtlCol="0" anchor="t">
            <a:spAutoFit/>
          </a:bodyPr>
          <a:lstStyle/>
          <a:p>
            <a:pPr algn="ctr">
              <a:lnSpc>
                <a:spcPts val="16975"/>
              </a:lnSpc>
            </a:pPr>
            <a:endParaRPr lang="en-US" sz="12300" spc="172" dirty="0">
              <a:solidFill>
                <a:srgbClr val="040506"/>
              </a:solidFill>
              <a:latin typeface="Archivo Black"/>
            </a:endParaRPr>
          </a:p>
        </p:txBody>
      </p:sp>
      <p:sp>
        <p:nvSpPr>
          <p:cNvPr id="13" name="TextBox 13"/>
          <p:cNvSpPr txBox="1"/>
          <p:nvPr/>
        </p:nvSpPr>
        <p:spPr>
          <a:xfrm>
            <a:off x="4430414" y="2057491"/>
            <a:ext cx="9122278" cy="2954655"/>
          </a:xfrm>
          <a:prstGeom prst="rect">
            <a:avLst/>
          </a:prstGeom>
        </p:spPr>
        <p:txBody>
          <a:bodyPr wrap="square" lIns="0" tIns="0" rIns="0" bIns="0" rtlCol="0" anchor="t">
            <a:spAutoFit/>
          </a:bodyPr>
          <a:lstStyle/>
          <a:p>
            <a:pPr algn="ctr"/>
            <a:r>
              <a:rPr lang="uk-UA" sz="4800" spc="74" dirty="0">
                <a:solidFill>
                  <a:srgbClr val="040506"/>
                </a:solidFill>
                <a:latin typeface="Bahnschrift SemiBold SemiConden" panose="020B0502040204020203" pitchFamily="34" charset="0"/>
              </a:rPr>
              <a:t>Інклюзивне інноваційне підприємництво: розробка та управління </a:t>
            </a:r>
            <a:r>
              <a:rPr lang="uk-UA" sz="4800" spc="74" dirty="0" err="1">
                <a:solidFill>
                  <a:srgbClr val="040506"/>
                </a:solidFill>
                <a:latin typeface="Bahnschrift SemiBold SemiConden" panose="020B0502040204020203" pitchFamily="34" charset="0"/>
              </a:rPr>
              <a:t>стартап-проєктом</a:t>
            </a:r>
            <a:r>
              <a:rPr lang="uk-UA" sz="4800" spc="74" dirty="0">
                <a:solidFill>
                  <a:srgbClr val="040506"/>
                </a:solidFill>
                <a:latin typeface="Bahnschrift SemiBold SemiConden" panose="020B0502040204020203" pitchFamily="34" charset="0"/>
              </a:rPr>
              <a:t> «</a:t>
            </a:r>
            <a:r>
              <a:rPr lang="en-US" sz="4800" spc="74" dirty="0" err="1">
                <a:solidFill>
                  <a:srgbClr val="040506"/>
                </a:solidFill>
                <a:latin typeface="Bahnschrift SemiBold SemiConden" panose="020B0502040204020203" pitchFamily="34" charset="0"/>
              </a:rPr>
              <a:t>Inclusio</a:t>
            </a:r>
            <a:r>
              <a:rPr lang="en-US" sz="4800" spc="74" dirty="0">
                <a:solidFill>
                  <a:srgbClr val="040506"/>
                </a:solidFill>
                <a:latin typeface="Bahnschrift SemiBold SemiConden" panose="020B0502040204020203" pitchFamily="34" charset="0"/>
              </a:rPr>
              <a:t>»</a:t>
            </a:r>
          </a:p>
        </p:txBody>
      </p:sp>
      <p:sp>
        <p:nvSpPr>
          <p:cNvPr id="14" name="TextBox 14"/>
          <p:cNvSpPr txBox="1"/>
          <p:nvPr/>
        </p:nvSpPr>
        <p:spPr>
          <a:xfrm>
            <a:off x="4441321" y="6182437"/>
            <a:ext cx="9497482" cy="421847"/>
          </a:xfrm>
          <a:prstGeom prst="rect">
            <a:avLst/>
          </a:prstGeom>
        </p:spPr>
        <p:txBody>
          <a:bodyPr lIns="0" tIns="0" rIns="0" bIns="0" rtlCol="0" anchor="t">
            <a:spAutoFit/>
          </a:bodyPr>
          <a:lstStyle/>
          <a:p>
            <a:pPr algn="ctr">
              <a:lnSpc>
                <a:spcPts val="3661"/>
              </a:lnSpc>
            </a:pPr>
            <a:endParaRPr lang="en-US" sz="2653" spc="140" dirty="0">
              <a:solidFill>
                <a:srgbClr val="231F20"/>
              </a:solidFill>
              <a:latin typeface="Montserrat Classic Bold"/>
            </a:endParaRPr>
          </a:p>
        </p:txBody>
      </p:sp>
      <p:sp>
        <p:nvSpPr>
          <p:cNvPr id="15" name="TextBox 16"/>
          <p:cNvSpPr txBox="1"/>
          <p:nvPr/>
        </p:nvSpPr>
        <p:spPr>
          <a:xfrm>
            <a:off x="5365583" y="5012146"/>
            <a:ext cx="7648957" cy="3323987"/>
          </a:xfrm>
          <a:prstGeom prst="rect">
            <a:avLst/>
          </a:prstGeom>
        </p:spPr>
        <p:txBody>
          <a:bodyPr wrap="square" lIns="0" tIns="0" rIns="0" bIns="0" rtlCol="0" anchor="t">
            <a:spAutoFit/>
          </a:bodyPr>
          <a:lstStyle/>
          <a:p>
            <a:pPr algn="ctr">
              <a:spcBef>
                <a:spcPct val="0"/>
              </a:spcBef>
            </a:pPr>
            <a:r>
              <a:rPr lang="uk-UA" sz="2400" b="1" spc="308" dirty="0" err="1" smtClean="0">
                <a:solidFill>
                  <a:srgbClr val="191919"/>
                </a:solidFill>
                <a:latin typeface="Gabriola" panose="04040605051002020D02" pitchFamily="82" charset="0"/>
                <a:ea typeface="Nirmala UI" panose="020B0502040204020203" pitchFamily="34" charset="0"/>
                <a:cs typeface="Nirmala UI" panose="020B0502040204020203" pitchFamily="34" charset="0"/>
              </a:rPr>
              <a:t>Тарануха</a:t>
            </a:r>
            <a:r>
              <a:rPr lang="uk-UA" sz="2400" b="1" spc="308" dirty="0" smtClean="0">
                <a:solidFill>
                  <a:srgbClr val="191919"/>
                </a:solidFill>
                <a:latin typeface="Gabriola" panose="04040605051002020D02" pitchFamily="82" charset="0"/>
                <a:ea typeface="Nirmala UI" panose="020B0502040204020203" pitchFamily="34" charset="0"/>
                <a:cs typeface="Nirmala UI" panose="020B0502040204020203" pitchFamily="34" charset="0"/>
              </a:rPr>
              <a:t> Тетяна Петрівна</a:t>
            </a:r>
            <a:endParaRPr lang="uk-UA" sz="2400" b="1" spc="308" dirty="0">
              <a:solidFill>
                <a:srgbClr val="191919"/>
              </a:solidFill>
              <a:latin typeface="Gabriola" panose="04040605051002020D02" pitchFamily="82" charset="0"/>
              <a:ea typeface="Nirmala UI" panose="020B0502040204020203" pitchFamily="34" charset="0"/>
              <a:cs typeface="Nirmala UI" panose="020B0502040204020203" pitchFamily="34" charset="0"/>
            </a:endParaRPr>
          </a:p>
          <a:p>
            <a:pPr algn="ctr">
              <a:spcBef>
                <a:spcPct val="0"/>
              </a:spcBef>
            </a:pPr>
            <a:r>
              <a:rPr lang="uk-UA" sz="2400" b="1" spc="308" dirty="0" smtClean="0">
                <a:solidFill>
                  <a:srgbClr val="191919"/>
                </a:solidFill>
                <a:latin typeface="Gabriola" panose="04040605051002020D02" pitchFamily="82" charset="0"/>
                <a:ea typeface="Nirmala UI" panose="020B0502040204020203" pitchFamily="34" charset="0"/>
                <a:cs typeface="Nirmala UI" panose="020B0502040204020203" pitchFamily="34" charset="0"/>
              </a:rPr>
              <a:t>Студентка </a:t>
            </a:r>
            <a:r>
              <a:rPr lang="uk-UA" sz="2400" b="1" spc="308" dirty="0">
                <a:solidFill>
                  <a:srgbClr val="191919"/>
                </a:solidFill>
                <a:latin typeface="Gabriola" panose="04040605051002020D02" pitchFamily="82" charset="0"/>
                <a:ea typeface="Nirmala UI" panose="020B0502040204020203" pitchFamily="34" charset="0"/>
                <a:cs typeface="Nirmala UI" panose="020B0502040204020203" pitchFamily="34" charset="0"/>
              </a:rPr>
              <a:t>4 курсу, гр. </a:t>
            </a:r>
            <a:r>
              <a:rPr lang="uk-UA" sz="2400" b="1" spc="308" dirty="0" smtClean="0">
                <a:solidFill>
                  <a:srgbClr val="191919"/>
                </a:solidFill>
                <a:latin typeface="Gabriola" panose="04040605051002020D02" pitchFamily="82" charset="0"/>
                <a:ea typeface="Nirmala UI" panose="020B0502040204020203" pitchFamily="34" charset="0"/>
                <a:cs typeface="Nirmala UI" panose="020B0502040204020203" pitchFamily="34" charset="0"/>
              </a:rPr>
              <a:t>СЗ-2010</a:t>
            </a:r>
            <a:endParaRPr lang="uk-UA" sz="2400" b="1" spc="308" dirty="0">
              <a:solidFill>
                <a:srgbClr val="191919"/>
              </a:solidFill>
              <a:latin typeface="Gabriola" panose="04040605051002020D02" pitchFamily="82" charset="0"/>
              <a:ea typeface="Nirmala UI" panose="020B0502040204020203" pitchFamily="34" charset="0"/>
              <a:cs typeface="Nirmala UI" panose="020B0502040204020203" pitchFamily="34" charset="0"/>
            </a:endParaRPr>
          </a:p>
          <a:p>
            <a:pPr algn="ctr">
              <a:spcBef>
                <a:spcPct val="0"/>
              </a:spcBef>
            </a:pPr>
            <a:r>
              <a:rPr lang="uk-UA" sz="2400" b="1" spc="308" dirty="0">
                <a:solidFill>
                  <a:srgbClr val="191919"/>
                </a:solidFill>
                <a:latin typeface="Gabriola" panose="04040605051002020D02" pitchFamily="82" charset="0"/>
                <a:ea typeface="Nirmala UI" panose="020B0502040204020203" pitchFamily="34" charset="0"/>
                <a:cs typeface="Nirmala UI" panose="020B0502040204020203" pitchFamily="34" charset="0"/>
              </a:rPr>
              <a:t>Спеціальності 232 «Соціальне забезпечення»</a:t>
            </a:r>
          </a:p>
          <a:p>
            <a:pPr algn="ctr">
              <a:spcBef>
                <a:spcPct val="0"/>
              </a:spcBef>
            </a:pPr>
            <a:r>
              <a:rPr lang="uk-UA" sz="2400" b="1" spc="308" dirty="0">
                <a:solidFill>
                  <a:srgbClr val="191919"/>
                </a:solidFill>
                <a:latin typeface="Gabriola" panose="04040605051002020D02" pitchFamily="82" charset="0"/>
                <a:ea typeface="Nirmala UI" panose="020B0502040204020203" pitchFamily="34" charset="0"/>
                <a:cs typeface="Nirmala UI" panose="020B0502040204020203" pitchFamily="34" charset="0"/>
              </a:rPr>
              <a:t>Факультет гуманітарних технологій</a:t>
            </a:r>
          </a:p>
          <a:p>
            <a:pPr algn="ctr">
              <a:spcBef>
                <a:spcPct val="0"/>
              </a:spcBef>
            </a:pPr>
            <a:r>
              <a:rPr lang="uk-UA" sz="2400" b="1" spc="308" dirty="0">
                <a:solidFill>
                  <a:srgbClr val="191919"/>
                </a:solidFill>
                <a:latin typeface="Gabriola" panose="04040605051002020D02" pitchFamily="82" charset="0"/>
                <a:ea typeface="Nirmala UI" panose="020B0502040204020203" pitchFamily="34" charset="0"/>
                <a:cs typeface="Nirmala UI" panose="020B0502040204020203" pitchFamily="34" charset="0"/>
              </a:rPr>
              <a:t>Черкаський державний технологічний університет</a:t>
            </a:r>
          </a:p>
          <a:p>
            <a:pPr algn="ctr">
              <a:spcBef>
                <a:spcPct val="0"/>
              </a:spcBef>
            </a:pPr>
            <a:r>
              <a:rPr lang="uk-UA" sz="2400" b="1" spc="308" dirty="0">
                <a:solidFill>
                  <a:srgbClr val="191919"/>
                </a:solidFill>
                <a:latin typeface="Gabriola" panose="04040605051002020D02" pitchFamily="82" charset="0"/>
                <a:ea typeface="Nirmala UI" panose="020B0502040204020203" pitchFamily="34" charset="0"/>
                <a:cs typeface="Nirmala UI" panose="020B0502040204020203" pitchFamily="34" charset="0"/>
              </a:rPr>
              <a:t>Науковий керівник</a:t>
            </a:r>
            <a:r>
              <a:rPr lang="uk-UA" sz="2400" b="1" spc="308" dirty="0" smtClean="0">
                <a:solidFill>
                  <a:srgbClr val="191919"/>
                </a:solidFill>
                <a:latin typeface="Gabriola" panose="04040605051002020D02" pitchFamily="82" charset="0"/>
                <a:ea typeface="Nirmala UI" panose="020B0502040204020203" pitchFamily="34" charset="0"/>
                <a:cs typeface="Nirmala UI" panose="020B0502040204020203" pitchFamily="34" charset="0"/>
              </a:rPr>
              <a:t>:</a:t>
            </a:r>
          </a:p>
          <a:p>
            <a:pPr algn="ctr">
              <a:spcBef>
                <a:spcPct val="0"/>
              </a:spcBef>
            </a:pPr>
            <a:r>
              <a:rPr lang="uk-UA" sz="2400" b="1" spc="308" dirty="0" smtClean="0">
                <a:solidFill>
                  <a:srgbClr val="191919"/>
                </a:solidFill>
                <a:latin typeface="Gabriola" panose="04040605051002020D02" pitchFamily="82" charset="0"/>
                <a:ea typeface="Nirmala UI" panose="020B0502040204020203" pitchFamily="34" charset="0"/>
                <a:cs typeface="Nirmala UI" panose="020B0502040204020203" pitchFamily="34" charset="0"/>
              </a:rPr>
              <a:t>к. е. н., доцент</a:t>
            </a:r>
          </a:p>
          <a:p>
            <a:pPr algn="ctr">
              <a:spcBef>
                <a:spcPct val="0"/>
              </a:spcBef>
            </a:pPr>
            <a:r>
              <a:rPr lang="uk-UA" sz="2400" b="1" spc="308" dirty="0" smtClean="0">
                <a:solidFill>
                  <a:srgbClr val="191919"/>
                </a:solidFill>
                <a:latin typeface="Gabriola" panose="04040605051002020D02" pitchFamily="82" charset="0"/>
                <a:ea typeface="Nirmala UI" panose="020B0502040204020203" pitchFamily="34" charset="0"/>
                <a:cs typeface="Nirmala UI" panose="020B0502040204020203" pitchFamily="34" charset="0"/>
              </a:rPr>
              <a:t>Журба Інна Олександрівна</a:t>
            </a:r>
            <a:endParaRPr lang="uk-UA" sz="2400" b="1" spc="308" dirty="0">
              <a:solidFill>
                <a:srgbClr val="191919"/>
              </a:solidFill>
              <a:latin typeface="Gabriola" panose="04040605051002020D02" pitchFamily="82" charset="0"/>
              <a:ea typeface="Nirmala UI" panose="020B0502040204020203" pitchFamily="34" charset="0"/>
              <a:cs typeface="Nirmala UI" panose="020B0502040204020203" pitchFamily="34" charset="0"/>
            </a:endParaRPr>
          </a:p>
          <a:p>
            <a:pPr algn="ctr">
              <a:spcBef>
                <a:spcPct val="0"/>
              </a:spcBef>
            </a:pPr>
            <a:r>
              <a:rPr lang="uk-UA" sz="2400" b="1" spc="308" dirty="0" smtClean="0">
                <a:solidFill>
                  <a:srgbClr val="191919"/>
                </a:solidFill>
                <a:latin typeface="Gabriola" panose="04040605051002020D02" pitchFamily="82" charset="0"/>
                <a:ea typeface="Nirmala UI" panose="020B0502040204020203" pitchFamily="34" charset="0"/>
                <a:cs typeface="Nirmala UI" panose="020B0502040204020203" pitchFamily="34" charset="0"/>
              </a:rPr>
              <a:t>Черкаський </a:t>
            </a:r>
            <a:r>
              <a:rPr lang="uk-UA" sz="2400" b="1" spc="308" dirty="0">
                <a:solidFill>
                  <a:srgbClr val="191919"/>
                </a:solidFill>
                <a:latin typeface="Gabriola" panose="04040605051002020D02" pitchFamily="82" charset="0"/>
                <a:ea typeface="Nirmala UI" panose="020B0502040204020203" pitchFamily="34" charset="0"/>
                <a:cs typeface="Nirmala UI" panose="020B0502040204020203" pitchFamily="34" charset="0"/>
              </a:rPr>
              <a:t>державний технологічний університет</a:t>
            </a:r>
          </a:p>
        </p:txBody>
      </p:sp>
      <p:sp>
        <p:nvSpPr>
          <p:cNvPr id="19" name="TextBox 9"/>
          <p:cNvSpPr txBox="1"/>
          <p:nvPr/>
        </p:nvSpPr>
        <p:spPr>
          <a:xfrm>
            <a:off x="6362006" y="1083152"/>
            <a:ext cx="9372080" cy="6840746"/>
          </a:xfrm>
          <a:prstGeom prst="rect">
            <a:avLst/>
          </a:prstGeom>
        </p:spPr>
        <p:txBody>
          <a:bodyPr lIns="50800" tIns="50800" rIns="50800" bIns="50800" rtlCol="0" anchor="ctr"/>
          <a:lstStyle/>
          <a:p>
            <a:pPr algn="ctr">
              <a:lnSpc>
                <a:spcPts val="2859"/>
              </a:lnSpc>
            </a:pPr>
            <a:endParaRPr/>
          </a:p>
        </p:txBody>
      </p:sp>
      <p:sp>
        <p:nvSpPr>
          <p:cNvPr id="16" name="TextBox 38"/>
          <p:cNvSpPr txBox="1"/>
          <p:nvPr/>
        </p:nvSpPr>
        <p:spPr>
          <a:xfrm>
            <a:off x="12344401" y="947296"/>
            <a:ext cx="5425352" cy="331757"/>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lvl="0">
              <a:lnSpc>
                <a:spcPts val="2774"/>
              </a:lnSpc>
              <a:spcBef>
                <a:spcPct val="0"/>
              </a:spcBef>
            </a:pPr>
            <a:r>
              <a:rPr lang="uk-UA" sz="2200" b="1" spc="197" dirty="0">
                <a:solidFill>
                  <a:srgbClr val="231F20"/>
                </a:solidFill>
                <a:latin typeface="Montserrat Light"/>
              </a:rPr>
              <a:t>Шифр: </a:t>
            </a:r>
            <a:r>
              <a:rPr lang="en-US" sz="2200" spc="197" dirty="0" err="1">
                <a:solidFill>
                  <a:srgbClr val="231F20"/>
                </a:solidFill>
                <a:latin typeface="Montserrat Light"/>
              </a:rPr>
              <a:t>Inclusio</a:t>
            </a:r>
            <a:r>
              <a:rPr lang="uk-UA" sz="2200" spc="197" dirty="0">
                <a:solidFill>
                  <a:srgbClr val="231F20"/>
                </a:solidFill>
                <a:latin typeface="Montserrat Light"/>
              </a:rPr>
              <a:t>Підприємництво</a:t>
            </a:r>
            <a:endParaRPr lang="uk-UA" sz="2200" spc="197" dirty="0">
              <a:solidFill>
                <a:srgbClr val="231F20"/>
              </a:solidFill>
              <a:latin typeface="Montserrat Ligh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49094"/>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5013836" y="1028700"/>
            <a:ext cx="19354610" cy="2258023"/>
            <a:chOff x="0" y="0"/>
            <a:chExt cx="1876002" cy="218865"/>
          </a:xfrm>
        </p:grpSpPr>
        <p:sp>
          <p:nvSpPr>
            <p:cNvPr id="4" name="Freeform 4"/>
            <p:cNvSpPr/>
            <p:nvPr/>
          </p:nvSpPr>
          <p:spPr>
            <a:xfrm>
              <a:off x="0" y="0"/>
              <a:ext cx="1876002" cy="218865"/>
            </a:xfrm>
            <a:custGeom>
              <a:avLst/>
              <a:gdLst/>
              <a:ahLst/>
              <a:cxnLst/>
              <a:rect l="l" t="t" r="r" b="b"/>
              <a:pathLst>
                <a:path w="1876002" h="218865">
                  <a:moveTo>
                    <a:pt x="1672802" y="0"/>
                  </a:moveTo>
                  <a:lnTo>
                    <a:pt x="0" y="0"/>
                  </a:lnTo>
                  <a:lnTo>
                    <a:pt x="203200" y="218865"/>
                  </a:lnTo>
                  <a:lnTo>
                    <a:pt x="1876002" y="218865"/>
                  </a:lnTo>
                  <a:lnTo>
                    <a:pt x="1672802" y="0"/>
                  </a:lnTo>
                  <a:close/>
                </a:path>
              </a:pathLst>
            </a:custGeom>
            <a:solidFill>
              <a:srgbClr val="010101"/>
            </a:solidFill>
            <a:ln cap="sq">
              <a:noFill/>
              <a:prstDash val="solid"/>
              <a:miter/>
            </a:ln>
          </p:spPr>
        </p:sp>
        <p:sp>
          <p:nvSpPr>
            <p:cNvPr id="5" name="TextBox 5"/>
            <p:cNvSpPr txBox="1"/>
            <p:nvPr/>
          </p:nvSpPr>
          <p:spPr>
            <a:xfrm>
              <a:off x="101600" y="-19050"/>
              <a:ext cx="1672802" cy="237915"/>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27" name="TextBox 27"/>
          <p:cNvSpPr txBox="1"/>
          <p:nvPr/>
        </p:nvSpPr>
        <p:spPr>
          <a:xfrm>
            <a:off x="-17585" y="1151832"/>
            <a:ext cx="12801600" cy="1846659"/>
          </a:xfrm>
          <a:prstGeom prst="rect">
            <a:avLst/>
          </a:prstGeom>
        </p:spPr>
        <p:txBody>
          <a:bodyPr wrap="square" lIns="0" tIns="0" rIns="0" bIns="0" rtlCol="0" anchor="t">
            <a:spAutoFit/>
          </a:bodyPr>
          <a:lstStyle/>
          <a:p>
            <a:pPr lvl="0" algn="ctr">
              <a:spcBef>
                <a:spcPct val="0"/>
              </a:spcBef>
            </a:pPr>
            <a:r>
              <a:rPr lang="uk-UA" sz="6000" spc="37" dirty="0">
                <a:solidFill>
                  <a:srgbClr val="FFFFFF"/>
                </a:solidFill>
                <a:latin typeface="Archivo Black"/>
              </a:rPr>
              <a:t>Логотип </a:t>
            </a:r>
            <a:r>
              <a:rPr lang="uk-UA" sz="6000" spc="37" dirty="0" err="1">
                <a:solidFill>
                  <a:srgbClr val="FFFFFF"/>
                </a:solidFill>
                <a:latin typeface="Archivo Black"/>
              </a:rPr>
              <a:t>стартап-проєкту</a:t>
            </a:r>
            <a:r>
              <a:rPr lang="uk-UA" sz="6000" spc="37" dirty="0">
                <a:solidFill>
                  <a:srgbClr val="FFFFFF"/>
                </a:solidFill>
                <a:latin typeface="Archivo Black"/>
              </a:rPr>
              <a:t> «</a:t>
            </a:r>
            <a:r>
              <a:rPr lang="en-US" sz="6000" spc="37" dirty="0" err="1">
                <a:solidFill>
                  <a:srgbClr val="FFFFFF"/>
                </a:solidFill>
                <a:latin typeface="Archivo Black"/>
              </a:rPr>
              <a:t>Inclusio</a:t>
            </a:r>
            <a:r>
              <a:rPr lang="en-US" sz="6000" spc="37" dirty="0">
                <a:solidFill>
                  <a:srgbClr val="FFFFFF"/>
                </a:solidFill>
                <a:latin typeface="Archivo Black"/>
              </a:rPr>
              <a:t>»</a:t>
            </a:r>
            <a:endParaRPr lang="en-US" sz="6000" u="none" strike="noStrike" spc="37" dirty="0">
              <a:solidFill>
                <a:srgbClr val="FFFFFF"/>
              </a:solidFill>
              <a:latin typeface="Archivo Black"/>
            </a:endParaRPr>
          </a:p>
        </p:txBody>
      </p:sp>
      <p:grpSp>
        <p:nvGrpSpPr>
          <p:cNvPr id="28" name="Group 28"/>
          <p:cNvGrpSpPr/>
          <p:nvPr/>
        </p:nvGrpSpPr>
        <p:grpSpPr>
          <a:xfrm>
            <a:off x="916860" y="3148979"/>
            <a:ext cx="5689104" cy="275488"/>
            <a:chOff x="0" y="0"/>
            <a:chExt cx="4519796" cy="218865"/>
          </a:xfrm>
        </p:grpSpPr>
        <p:sp>
          <p:nvSpPr>
            <p:cNvPr id="29" name="Freeform 29"/>
            <p:cNvSpPr/>
            <p:nvPr/>
          </p:nvSpPr>
          <p:spPr>
            <a:xfrm>
              <a:off x="0" y="0"/>
              <a:ext cx="4519796" cy="218865"/>
            </a:xfrm>
            <a:custGeom>
              <a:avLst/>
              <a:gdLst/>
              <a:ahLst/>
              <a:cxnLst/>
              <a:rect l="l" t="t" r="r" b="b"/>
              <a:pathLst>
                <a:path w="4519796" h="218865">
                  <a:moveTo>
                    <a:pt x="4316596" y="0"/>
                  </a:moveTo>
                  <a:lnTo>
                    <a:pt x="0" y="0"/>
                  </a:lnTo>
                  <a:lnTo>
                    <a:pt x="203200" y="218865"/>
                  </a:lnTo>
                  <a:lnTo>
                    <a:pt x="4519796" y="218865"/>
                  </a:lnTo>
                  <a:lnTo>
                    <a:pt x="4316596" y="0"/>
                  </a:lnTo>
                  <a:close/>
                </a:path>
              </a:pathLst>
            </a:custGeom>
            <a:solidFill>
              <a:srgbClr val="727070"/>
            </a:solidFill>
            <a:ln cap="sq">
              <a:noFill/>
              <a:prstDash val="solid"/>
              <a:miter/>
            </a:ln>
          </p:spPr>
        </p:sp>
        <p:sp>
          <p:nvSpPr>
            <p:cNvPr id="30" name="TextBox 30"/>
            <p:cNvSpPr txBox="1"/>
            <p:nvPr/>
          </p:nvSpPr>
          <p:spPr>
            <a:xfrm>
              <a:off x="101600" y="-19050"/>
              <a:ext cx="4316596" cy="237915"/>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39" name="Group 39"/>
          <p:cNvGrpSpPr/>
          <p:nvPr/>
        </p:nvGrpSpPr>
        <p:grpSpPr>
          <a:xfrm>
            <a:off x="12085550" y="-131220"/>
            <a:ext cx="9534019" cy="1112295"/>
            <a:chOff x="0" y="0"/>
            <a:chExt cx="1876002" cy="218865"/>
          </a:xfrm>
        </p:grpSpPr>
        <p:sp>
          <p:nvSpPr>
            <p:cNvPr id="40" name="Freeform 40"/>
            <p:cNvSpPr/>
            <p:nvPr/>
          </p:nvSpPr>
          <p:spPr>
            <a:xfrm>
              <a:off x="0" y="0"/>
              <a:ext cx="1876002" cy="218865"/>
            </a:xfrm>
            <a:custGeom>
              <a:avLst/>
              <a:gdLst/>
              <a:ahLst/>
              <a:cxnLst/>
              <a:rect l="l" t="t" r="r" b="b"/>
              <a:pathLst>
                <a:path w="1876002" h="218865">
                  <a:moveTo>
                    <a:pt x="1672802" y="0"/>
                  </a:moveTo>
                  <a:lnTo>
                    <a:pt x="0" y="0"/>
                  </a:lnTo>
                  <a:lnTo>
                    <a:pt x="203200" y="218865"/>
                  </a:lnTo>
                  <a:lnTo>
                    <a:pt x="1876002" y="218865"/>
                  </a:lnTo>
                  <a:lnTo>
                    <a:pt x="1672802" y="0"/>
                  </a:lnTo>
                  <a:close/>
                </a:path>
              </a:pathLst>
            </a:custGeom>
            <a:solidFill>
              <a:srgbClr val="363636"/>
            </a:solidFill>
            <a:ln cap="sq">
              <a:noFill/>
              <a:prstDash val="solid"/>
              <a:miter/>
            </a:ln>
          </p:spPr>
        </p:sp>
        <p:sp>
          <p:nvSpPr>
            <p:cNvPr id="41" name="TextBox 41"/>
            <p:cNvSpPr txBox="1"/>
            <p:nvPr/>
          </p:nvSpPr>
          <p:spPr>
            <a:xfrm>
              <a:off x="101600" y="-19050"/>
              <a:ext cx="1672802" cy="237915"/>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42" name="AutoShape 42"/>
          <p:cNvSpPr/>
          <p:nvPr/>
        </p:nvSpPr>
        <p:spPr>
          <a:xfrm>
            <a:off x="-715490" y="962025"/>
            <a:ext cx="12921291" cy="0"/>
          </a:xfrm>
          <a:prstGeom prst="line">
            <a:avLst/>
          </a:prstGeom>
          <a:ln w="38100" cap="flat">
            <a:solidFill>
              <a:srgbClr val="000000"/>
            </a:solidFill>
            <a:prstDash val="solid"/>
            <a:headEnd type="none" w="sm" len="sm"/>
            <a:tailEnd type="none" w="sm" len="sm"/>
          </a:ln>
        </p:spPr>
      </p:sp>
      <p:sp>
        <p:nvSpPr>
          <p:cNvPr id="48" name="Скругленный прямоугольник 47"/>
          <p:cNvSpPr/>
          <p:nvPr/>
        </p:nvSpPr>
        <p:spPr>
          <a:xfrm>
            <a:off x="3048000" y="4381500"/>
            <a:ext cx="11049000" cy="3276600"/>
          </a:xfrm>
          <a:prstGeom prst="roundRect">
            <a:avLst/>
          </a:prstGeom>
          <a:blipFill>
            <a:blip r:embed="rId3"/>
            <a:stretch>
              <a:fillRect t="-38888" b="-38888"/>
            </a:stretch>
          </a:blipFill>
        </p:spPr>
        <p:style>
          <a:lnRef idx="3">
            <a:schemeClr val="lt1"/>
          </a:lnRef>
          <a:fillRef idx="1">
            <a:schemeClr val="accent3"/>
          </a:fillRef>
          <a:effectRef idx="1">
            <a:schemeClr val="accent3"/>
          </a:effectRef>
          <a:fontRef idx="minor">
            <a:schemeClr val="lt1"/>
          </a:fontRef>
        </p:style>
        <p:txBody>
          <a:bodyPr rtlCol="0" anchor="ctr"/>
          <a:lstStyle/>
          <a:p>
            <a:pPr algn="ctr"/>
            <a:endParaRPr lang="uk-UA"/>
          </a:p>
        </p:txBody>
      </p:sp>
      <p:sp>
        <p:nvSpPr>
          <p:cNvPr id="15" name="TextBox 38"/>
          <p:cNvSpPr txBox="1"/>
          <p:nvPr/>
        </p:nvSpPr>
        <p:spPr>
          <a:xfrm>
            <a:off x="12344401" y="947296"/>
            <a:ext cx="5425352" cy="331757"/>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lvl="0">
              <a:lnSpc>
                <a:spcPts val="2774"/>
              </a:lnSpc>
              <a:spcBef>
                <a:spcPct val="0"/>
              </a:spcBef>
            </a:pPr>
            <a:r>
              <a:rPr lang="uk-UA" sz="2200" b="1" spc="197" dirty="0">
                <a:solidFill>
                  <a:srgbClr val="231F20"/>
                </a:solidFill>
                <a:latin typeface="Montserrat Light"/>
              </a:rPr>
              <a:t>Шифр: </a:t>
            </a:r>
            <a:r>
              <a:rPr lang="en-US" sz="2200" spc="197" dirty="0" err="1">
                <a:solidFill>
                  <a:srgbClr val="231F20"/>
                </a:solidFill>
                <a:latin typeface="Montserrat Light"/>
              </a:rPr>
              <a:t>Inclusio</a:t>
            </a:r>
            <a:r>
              <a:rPr lang="uk-UA" sz="2200" spc="197" dirty="0">
                <a:solidFill>
                  <a:srgbClr val="231F20"/>
                </a:solidFill>
                <a:latin typeface="Montserrat Light"/>
              </a:rPr>
              <a:t>Підприємництво</a:t>
            </a:r>
            <a:endParaRPr lang="uk-UA" sz="2200" spc="197" dirty="0">
              <a:solidFill>
                <a:srgbClr val="231F20"/>
              </a:solidFill>
              <a:latin typeface="Montserrat Light"/>
            </a:endParaRPr>
          </a:p>
        </p:txBody>
      </p:sp>
    </p:spTree>
    <p:extLst>
      <p:ext uri="{BB962C8B-B14F-4D97-AF65-F5344CB8AC3E}">
        <p14:creationId xmlns:p14="http://schemas.microsoft.com/office/powerpoint/2010/main" val="8722091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rot="5400000">
            <a:off x="8599743" y="-4717334"/>
            <a:ext cx="1088513" cy="18288000"/>
            <a:chOff x="0" y="0"/>
            <a:chExt cx="286687" cy="4816593"/>
          </a:xfrm>
        </p:grpSpPr>
        <p:sp>
          <p:nvSpPr>
            <p:cNvPr id="4" name="Freeform 4"/>
            <p:cNvSpPr/>
            <p:nvPr/>
          </p:nvSpPr>
          <p:spPr>
            <a:xfrm>
              <a:off x="0" y="0"/>
              <a:ext cx="286687" cy="4816592"/>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5" name="TextBox 5"/>
            <p:cNvSpPr txBox="1"/>
            <p:nvPr/>
          </p:nvSpPr>
          <p:spPr>
            <a:xfrm>
              <a:off x="0" y="-19050"/>
              <a:ext cx="286687" cy="483564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Freeform 6"/>
          <p:cNvSpPr/>
          <p:nvPr/>
        </p:nvSpPr>
        <p:spPr>
          <a:xfrm>
            <a:off x="17900" y="0"/>
            <a:ext cx="18270100" cy="4165455"/>
          </a:xfrm>
          <a:custGeom>
            <a:avLst/>
            <a:gdLst/>
            <a:ahLst/>
            <a:cxnLst/>
            <a:rect l="l" t="t" r="r" b="b"/>
            <a:pathLst>
              <a:path w="18270100" h="4165455">
                <a:moveTo>
                  <a:pt x="0" y="0"/>
                </a:moveTo>
                <a:lnTo>
                  <a:pt x="18270100" y="0"/>
                </a:lnTo>
                <a:lnTo>
                  <a:pt x="18270100" y="4165455"/>
                </a:lnTo>
                <a:lnTo>
                  <a:pt x="0" y="4165455"/>
                </a:lnTo>
                <a:lnTo>
                  <a:pt x="0" y="0"/>
                </a:lnTo>
                <a:close/>
              </a:path>
            </a:pathLst>
          </a:custGeom>
          <a:blipFill>
            <a:blip r:embed="rId3"/>
            <a:stretch>
              <a:fillRect t="-90524" b="-101973"/>
            </a:stretch>
          </a:blipFill>
        </p:spPr>
      </p:sp>
      <p:sp>
        <p:nvSpPr>
          <p:cNvPr id="7" name="TextBox 7"/>
          <p:cNvSpPr txBox="1"/>
          <p:nvPr/>
        </p:nvSpPr>
        <p:spPr>
          <a:xfrm>
            <a:off x="2596094" y="1615640"/>
            <a:ext cx="13563600" cy="1661993"/>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algn="ctr"/>
            <a:r>
              <a:rPr lang="ru-RU" sz="5400" b="1" spc="79" dirty="0" err="1">
                <a:latin typeface="Archivo Black"/>
              </a:rPr>
              <a:t>Продукти</a:t>
            </a:r>
            <a:r>
              <a:rPr lang="ru-RU" sz="5400" b="1" spc="79" dirty="0">
                <a:latin typeface="Archivo Black"/>
              </a:rPr>
              <a:t> та </a:t>
            </a:r>
            <a:r>
              <a:rPr lang="ru-RU" sz="5400" b="1" spc="79" dirty="0" err="1">
                <a:latin typeface="Archivo Black"/>
              </a:rPr>
              <a:t>послуги</a:t>
            </a:r>
            <a:r>
              <a:rPr lang="ru-RU" sz="5400" b="1" spc="79" dirty="0">
                <a:latin typeface="Archivo Black"/>
              </a:rPr>
              <a:t>, </a:t>
            </a:r>
            <a:r>
              <a:rPr lang="ru-RU" sz="5400" b="1" spc="79" dirty="0" err="1">
                <a:latin typeface="Archivo Black"/>
              </a:rPr>
              <a:t>які</a:t>
            </a:r>
            <a:r>
              <a:rPr lang="ru-RU" sz="5400" b="1" spc="79" dirty="0">
                <a:latin typeface="Archivo Black"/>
              </a:rPr>
              <a:t> </a:t>
            </a:r>
            <a:r>
              <a:rPr lang="ru-RU" sz="5400" b="1" spc="79" dirty="0" err="1" smtClean="0">
                <a:latin typeface="Archivo Black"/>
              </a:rPr>
              <a:t>будуть</a:t>
            </a:r>
            <a:r>
              <a:rPr lang="ru-RU" sz="5400" b="1" spc="79" dirty="0" smtClean="0">
                <a:latin typeface="Archivo Black"/>
              </a:rPr>
              <a:t> </a:t>
            </a:r>
            <a:r>
              <a:rPr lang="ru-RU" sz="5400" b="1" spc="79" dirty="0" err="1" smtClean="0">
                <a:latin typeface="Archivo Black"/>
              </a:rPr>
              <a:t>доступні</a:t>
            </a:r>
            <a:r>
              <a:rPr lang="ru-RU" sz="5400" b="1" spc="79" dirty="0" smtClean="0">
                <a:latin typeface="Archivo Black"/>
              </a:rPr>
              <a:t> </a:t>
            </a:r>
            <a:r>
              <a:rPr lang="ru-RU" sz="5400" b="1" spc="79" dirty="0">
                <a:latin typeface="Archivo Black"/>
              </a:rPr>
              <a:t>на </a:t>
            </a:r>
            <a:r>
              <a:rPr lang="ru-RU" sz="5400" b="1" spc="79" dirty="0" err="1">
                <a:latin typeface="Archivo Black"/>
              </a:rPr>
              <a:t>платформі</a:t>
            </a:r>
            <a:r>
              <a:rPr lang="ru-RU" sz="5400" b="1" spc="79" dirty="0">
                <a:latin typeface="Archivo Black"/>
              </a:rPr>
              <a:t> «</a:t>
            </a:r>
            <a:r>
              <a:rPr lang="ru-RU" sz="5400" b="1" spc="79" dirty="0" err="1">
                <a:latin typeface="Archivo Black"/>
              </a:rPr>
              <a:t>Іnclusio</a:t>
            </a:r>
            <a:r>
              <a:rPr lang="ru-RU" sz="5400" b="1" spc="79" dirty="0" smtClean="0">
                <a:latin typeface="Archivo Black"/>
              </a:rPr>
              <a:t>»</a:t>
            </a:r>
            <a:endParaRPr lang="en-US" sz="5400" b="1" spc="79" dirty="0">
              <a:latin typeface="Archivo Black"/>
            </a:endParaRPr>
          </a:p>
        </p:txBody>
      </p:sp>
      <p:sp>
        <p:nvSpPr>
          <p:cNvPr id="8" name="TextBox 8"/>
          <p:cNvSpPr txBox="1"/>
          <p:nvPr/>
        </p:nvSpPr>
        <p:spPr>
          <a:xfrm>
            <a:off x="2936407" y="4854254"/>
            <a:ext cx="1840320" cy="1048770"/>
          </a:xfrm>
          <a:prstGeom prst="rect">
            <a:avLst/>
          </a:prstGeom>
        </p:spPr>
        <p:txBody>
          <a:bodyPr lIns="0" tIns="0" rIns="0" bIns="0" rtlCol="0" anchor="t">
            <a:spAutoFit/>
          </a:bodyPr>
          <a:lstStyle/>
          <a:p>
            <a:pPr marL="0" lvl="0" indent="0" algn="ctr">
              <a:lnSpc>
                <a:spcPts val="8627"/>
              </a:lnSpc>
              <a:spcBef>
                <a:spcPct val="0"/>
              </a:spcBef>
            </a:pPr>
            <a:r>
              <a:rPr lang="en-US" sz="6251" u="none" strike="noStrike" spc="331" dirty="0">
                <a:solidFill>
                  <a:srgbClr val="231F20"/>
                </a:solidFill>
                <a:latin typeface="Montserrat Classic Bold"/>
              </a:rPr>
              <a:t>01</a:t>
            </a:r>
          </a:p>
        </p:txBody>
      </p:sp>
      <p:sp>
        <p:nvSpPr>
          <p:cNvPr id="9" name="TextBox 9"/>
          <p:cNvSpPr txBox="1"/>
          <p:nvPr/>
        </p:nvSpPr>
        <p:spPr>
          <a:xfrm>
            <a:off x="1905000" y="5914179"/>
            <a:ext cx="3903135" cy="897682"/>
          </a:xfrm>
          <a:prstGeom prst="rect">
            <a:avLst/>
          </a:prstGeom>
        </p:spPr>
        <p:txBody>
          <a:bodyPr wrap="square" lIns="0" tIns="0" rIns="0" bIns="0" rtlCol="0" anchor="t">
            <a:spAutoFit/>
          </a:bodyPr>
          <a:lstStyle/>
          <a:p>
            <a:pPr algn="ctr">
              <a:lnSpc>
                <a:spcPts val="3483"/>
              </a:lnSpc>
            </a:pPr>
            <a:r>
              <a:rPr lang="uk-UA" sz="2524" spc="247" dirty="0" smtClean="0">
                <a:solidFill>
                  <a:srgbClr val="231F20"/>
                </a:solidFill>
                <a:latin typeface="Montserrat Light"/>
              </a:rPr>
              <a:t>Електронна </a:t>
            </a:r>
            <a:r>
              <a:rPr lang="uk-UA" sz="2524" spc="247" dirty="0">
                <a:solidFill>
                  <a:srgbClr val="231F20"/>
                </a:solidFill>
                <a:latin typeface="Montserrat Light"/>
              </a:rPr>
              <a:t>торгівля та </a:t>
            </a:r>
            <a:r>
              <a:rPr lang="uk-UA" sz="2524" spc="247" dirty="0" err="1">
                <a:solidFill>
                  <a:srgbClr val="231F20"/>
                </a:solidFill>
                <a:latin typeface="Montserrat Light"/>
              </a:rPr>
              <a:t>маркетплейс</a:t>
            </a:r>
            <a:endParaRPr lang="en-US" sz="2524" spc="247" dirty="0">
              <a:solidFill>
                <a:srgbClr val="231F20"/>
              </a:solidFill>
              <a:latin typeface="Montserrat Light"/>
            </a:endParaRPr>
          </a:p>
        </p:txBody>
      </p:sp>
      <p:sp>
        <p:nvSpPr>
          <p:cNvPr id="10" name="TextBox 10"/>
          <p:cNvSpPr txBox="1"/>
          <p:nvPr/>
        </p:nvSpPr>
        <p:spPr>
          <a:xfrm>
            <a:off x="6532695" y="4928291"/>
            <a:ext cx="1840320" cy="1048770"/>
          </a:xfrm>
          <a:prstGeom prst="rect">
            <a:avLst/>
          </a:prstGeom>
        </p:spPr>
        <p:txBody>
          <a:bodyPr lIns="0" tIns="0" rIns="0" bIns="0" rtlCol="0" anchor="t">
            <a:spAutoFit/>
          </a:bodyPr>
          <a:lstStyle/>
          <a:p>
            <a:pPr marL="0" lvl="0" indent="0" algn="ctr">
              <a:lnSpc>
                <a:spcPts val="8627"/>
              </a:lnSpc>
              <a:spcBef>
                <a:spcPct val="0"/>
              </a:spcBef>
            </a:pPr>
            <a:r>
              <a:rPr lang="en-US" sz="6251" spc="331" dirty="0">
                <a:solidFill>
                  <a:srgbClr val="231F20"/>
                </a:solidFill>
                <a:latin typeface="Montserrat Classic Bold"/>
              </a:rPr>
              <a:t>02</a:t>
            </a:r>
          </a:p>
        </p:txBody>
      </p:sp>
      <p:sp>
        <p:nvSpPr>
          <p:cNvPr id="11" name="TextBox 11"/>
          <p:cNvSpPr txBox="1"/>
          <p:nvPr/>
        </p:nvSpPr>
        <p:spPr>
          <a:xfrm>
            <a:off x="6092698" y="5977306"/>
            <a:ext cx="2743420" cy="897682"/>
          </a:xfrm>
          <a:prstGeom prst="rect">
            <a:avLst/>
          </a:prstGeom>
        </p:spPr>
        <p:txBody>
          <a:bodyPr lIns="0" tIns="0" rIns="0" bIns="0" rtlCol="0" anchor="t">
            <a:spAutoFit/>
          </a:bodyPr>
          <a:lstStyle/>
          <a:p>
            <a:pPr algn="ctr">
              <a:lnSpc>
                <a:spcPts val="3483"/>
              </a:lnSpc>
            </a:pPr>
            <a:r>
              <a:rPr lang="uk-UA" sz="2524" spc="247" dirty="0" smtClean="0">
                <a:solidFill>
                  <a:srgbClr val="231F20"/>
                </a:solidFill>
                <a:latin typeface="Montserrat Light"/>
              </a:rPr>
              <a:t>Консультації </a:t>
            </a:r>
            <a:r>
              <a:rPr lang="uk-UA" sz="2524" spc="247" dirty="0">
                <a:solidFill>
                  <a:srgbClr val="231F20"/>
                </a:solidFill>
                <a:latin typeface="Montserrat Light"/>
              </a:rPr>
              <a:t>та навчання</a:t>
            </a:r>
            <a:endParaRPr lang="en-US" sz="2524" spc="247" dirty="0">
              <a:solidFill>
                <a:srgbClr val="231F20"/>
              </a:solidFill>
              <a:latin typeface="Montserrat Light"/>
            </a:endParaRPr>
          </a:p>
        </p:txBody>
      </p:sp>
      <p:sp>
        <p:nvSpPr>
          <p:cNvPr id="12" name="TextBox 12"/>
          <p:cNvSpPr txBox="1"/>
          <p:nvPr/>
        </p:nvSpPr>
        <p:spPr>
          <a:xfrm>
            <a:off x="9820494" y="4884459"/>
            <a:ext cx="1840320" cy="1048770"/>
          </a:xfrm>
          <a:prstGeom prst="rect">
            <a:avLst/>
          </a:prstGeom>
        </p:spPr>
        <p:txBody>
          <a:bodyPr lIns="0" tIns="0" rIns="0" bIns="0" rtlCol="0" anchor="t">
            <a:spAutoFit/>
          </a:bodyPr>
          <a:lstStyle/>
          <a:p>
            <a:pPr marL="0" lvl="0" indent="0" algn="ctr">
              <a:lnSpc>
                <a:spcPts val="8627"/>
              </a:lnSpc>
              <a:spcBef>
                <a:spcPct val="0"/>
              </a:spcBef>
            </a:pPr>
            <a:r>
              <a:rPr lang="en-US" sz="6251" spc="331">
                <a:solidFill>
                  <a:srgbClr val="231F20"/>
                </a:solidFill>
                <a:latin typeface="Montserrat Classic Bold"/>
              </a:rPr>
              <a:t>03</a:t>
            </a:r>
          </a:p>
        </p:txBody>
      </p:sp>
      <p:sp>
        <p:nvSpPr>
          <p:cNvPr id="13" name="TextBox 13"/>
          <p:cNvSpPr txBox="1"/>
          <p:nvPr/>
        </p:nvSpPr>
        <p:spPr>
          <a:xfrm>
            <a:off x="9120681" y="5914179"/>
            <a:ext cx="3201503" cy="1346522"/>
          </a:xfrm>
          <a:prstGeom prst="rect">
            <a:avLst/>
          </a:prstGeom>
        </p:spPr>
        <p:txBody>
          <a:bodyPr wrap="square" lIns="0" tIns="0" rIns="0" bIns="0" rtlCol="0" anchor="t">
            <a:spAutoFit/>
          </a:bodyPr>
          <a:lstStyle/>
          <a:p>
            <a:pPr algn="ctr">
              <a:lnSpc>
                <a:spcPts val="3483"/>
              </a:lnSpc>
            </a:pPr>
            <a:r>
              <a:rPr lang="uk-UA" sz="2524" spc="247" dirty="0" smtClean="0">
                <a:solidFill>
                  <a:srgbClr val="231F20"/>
                </a:solidFill>
                <a:latin typeface="Montserrat Light"/>
              </a:rPr>
              <a:t>Технологічні </a:t>
            </a:r>
            <a:r>
              <a:rPr lang="uk-UA" sz="2524" spc="247" dirty="0">
                <a:solidFill>
                  <a:srgbClr val="231F20"/>
                </a:solidFill>
                <a:latin typeface="Montserrat Light"/>
              </a:rPr>
              <a:t>рішення для доступності</a:t>
            </a:r>
            <a:endParaRPr lang="en-US" sz="2524" spc="247" dirty="0">
              <a:solidFill>
                <a:srgbClr val="231F20"/>
              </a:solidFill>
              <a:latin typeface="Montserrat Light"/>
            </a:endParaRPr>
          </a:p>
        </p:txBody>
      </p:sp>
      <p:sp>
        <p:nvSpPr>
          <p:cNvPr id="14" name="TextBox 14"/>
          <p:cNvSpPr txBox="1"/>
          <p:nvPr/>
        </p:nvSpPr>
        <p:spPr>
          <a:xfrm>
            <a:off x="13094326" y="4928291"/>
            <a:ext cx="1840320" cy="1048770"/>
          </a:xfrm>
          <a:prstGeom prst="rect">
            <a:avLst/>
          </a:prstGeom>
        </p:spPr>
        <p:txBody>
          <a:bodyPr lIns="0" tIns="0" rIns="0" bIns="0" rtlCol="0" anchor="t">
            <a:spAutoFit/>
          </a:bodyPr>
          <a:lstStyle/>
          <a:p>
            <a:pPr marL="0" lvl="0" indent="0" algn="ctr">
              <a:lnSpc>
                <a:spcPts val="8627"/>
              </a:lnSpc>
              <a:spcBef>
                <a:spcPct val="0"/>
              </a:spcBef>
            </a:pPr>
            <a:r>
              <a:rPr lang="en-US" sz="6251" spc="331" dirty="0">
                <a:solidFill>
                  <a:srgbClr val="231F20"/>
                </a:solidFill>
                <a:latin typeface="Montserrat Classic Bold"/>
              </a:rPr>
              <a:t>04</a:t>
            </a:r>
          </a:p>
        </p:txBody>
      </p:sp>
      <p:sp>
        <p:nvSpPr>
          <p:cNvPr id="15" name="TextBox 15"/>
          <p:cNvSpPr txBox="1"/>
          <p:nvPr/>
        </p:nvSpPr>
        <p:spPr>
          <a:xfrm>
            <a:off x="12322184" y="5922562"/>
            <a:ext cx="3681274" cy="1346522"/>
          </a:xfrm>
          <a:prstGeom prst="rect">
            <a:avLst/>
          </a:prstGeom>
        </p:spPr>
        <p:txBody>
          <a:bodyPr wrap="square" lIns="0" tIns="0" rIns="0" bIns="0" rtlCol="0" anchor="t">
            <a:spAutoFit/>
          </a:bodyPr>
          <a:lstStyle/>
          <a:p>
            <a:pPr algn="ctr">
              <a:lnSpc>
                <a:spcPts val="3483"/>
              </a:lnSpc>
            </a:pPr>
            <a:r>
              <a:rPr lang="ru-RU" sz="2524" spc="247" dirty="0" smtClean="0">
                <a:solidFill>
                  <a:srgbClr val="231F20"/>
                </a:solidFill>
                <a:latin typeface="Montserrat Light"/>
              </a:rPr>
              <a:t>Платформа </a:t>
            </a:r>
            <a:r>
              <a:rPr lang="ru-RU" sz="2524" spc="247" dirty="0">
                <a:solidFill>
                  <a:srgbClr val="231F20"/>
                </a:solidFill>
                <a:latin typeface="Montserrat Light"/>
              </a:rPr>
              <a:t>для </a:t>
            </a:r>
            <a:r>
              <a:rPr lang="ru-RU" sz="2524" spc="247" dirty="0" err="1">
                <a:solidFill>
                  <a:srgbClr val="231F20"/>
                </a:solidFill>
                <a:latin typeface="Montserrat Light"/>
              </a:rPr>
              <a:t>соціальної</a:t>
            </a:r>
            <a:r>
              <a:rPr lang="ru-RU" sz="2524" spc="247" dirty="0">
                <a:solidFill>
                  <a:srgbClr val="231F20"/>
                </a:solidFill>
                <a:latin typeface="Montserrat Light"/>
              </a:rPr>
              <a:t> </a:t>
            </a:r>
            <a:r>
              <a:rPr lang="ru-RU" sz="2524" spc="247" dirty="0" err="1">
                <a:solidFill>
                  <a:srgbClr val="231F20"/>
                </a:solidFill>
                <a:latin typeface="Montserrat Light"/>
              </a:rPr>
              <a:t>мережі</a:t>
            </a:r>
            <a:r>
              <a:rPr lang="ru-RU" sz="2524" spc="247" dirty="0">
                <a:solidFill>
                  <a:srgbClr val="231F20"/>
                </a:solidFill>
                <a:latin typeface="Montserrat Light"/>
              </a:rPr>
              <a:t> та </a:t>
            </a:r>
            <a:r>
              <a:rPr lang="ru-RU" sz="2524" spc="247" dirty="0" err="1">
                <a:solidFill>
                  <a:srgbClr val="231F20"/>
                </a:solidFill>
                <a:latin typeface="Montserrat Light"/>
              </a:rPr>
              <a:t>співпраці</a:t>
            </a:r>
            <a:endParaRPr lang="en-US" sz="2524" spc="247" dirty="0">
              <a:solidFill>
                <a:srgbClr val="231F20"/>
              </a:solidFill>
              <a:latin typeface="Montserrat Light"/>
            </a:endParaRPr>
          </a:p>
        </p:txBody>
      </p:sp>
      <p:sp>
        <p:nvSpPr>
          <p:cNvPr id="17" name="TextBox 38"/>
          <p:cNvSpPr txBox="1"/>
          <p:nvPr/>
        </p:nvSpPr>
        <p:spPr>
          <a:xfrm>
            <a:off x="12344401" y="947296"/>
            <a:ext cx="5425352" cy="331757"/>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lvl="0">
              <a:lnSpc>
                <a:spcPts val="2774"/>
              </a:lnSpc>
              <a:spcBef>
                <a:spcPct val="0"/>
              </a:spcBef>
            </a:pPr>
            <a:r>
              <a:rPr lang="uk-UA" sz="2200" b="1" spc="197" dirty="0">
                <a:solidFill>
                  <a:srgbClr val="231F20"/>
                </a:solidFill>
                <a:latin typeface="Montserrat Light"/>
              </a:rPr>
              <a:t>Шифр: </a:t>
            </a:r>
            <a:r>
              <a:rPr lang="en-US" sz="2200" spc="197" dirty="0" err="1">
                <a:solidFill>
                  <a:srgbClr val="231F20"/>
                </a:solidFill>
                <a:latin typeface="Montserrat Light"/>
              </a:rPr>
              <a:t>Inclusio</a:t>
            </a:r>
            <a:r>
              <a:rPr lang="uk-UA" sz="2200" spc="197" dirty="0">
                <a:solidFill>
                  <a:srgbClr val="231F20"/>
                </a:solidFill>
                <a:latin typeface="Montserrat Light"/>
              </a:rPr>
              <a:t>Підприємництво</a:t>
            </a:r>
            <a:endParaRPr lang="uk-UA" sz="2200" spc="197" dirty="0">
              <a:solidFill>
                <a:srgbClr val="231F20"/>
              </a:solidFill>
              <a:latin typeface="Montserrat Light"/>
            </a:endParaRPr>
          </a:p>
        </p:txBody>
      </p:sp>
    </p:spTree>
    <p:extLst>
      <p:ext uri="{BB962C8B-B14F-4D97-AF65-F5344CB8AC3E}">
        <p14:creationId xmlns:p14="http://schemas.microsoft.com/office/powerpoint/2010/main" val="17412825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111" b="-61111"/>
            </a:stretch>
          </a:blipFill>
        </p:spPr>
      </p:sp>
      <p:grpSp>
        <p:nvGrpSpPr>
          <p:cNvPr id="3" name="Group 3"/>
          <p:cNvGrpSpPr/>
          <p:nvPr/>
        </p:nvGrpSpPr>
        <p:grpSpPr>
          <a:xfrm>
            <a:off x="6455727" y="7409549"/>
            <a:ext cx="3189627" cy="8229600"/>
            <a:chOff x="0" y="0"/>
            <a:chExt cx="840066" cy="2167467"/>
          </a:xfrm>
        </p:grpSpPr>
        <p:sp>
          <p:nvSpPr>
            <p:cNvPr id="4" name="Freeform 4"/>
            <p:cNvSpPr/>
            <p:nvPr/>
          </p:nvSpPr>
          <p:spPr>
            <a:xfrm>
              <a:off x="0" y="0"/>
              <a:ext cx="840066" cy="2167467"/>
            </a:xfrm>
            <a:custGeom>
              <a:avLst/>
              <a:gdLst/>
              <a:ahLst/>
              <a:cxnLst/>
              <a:rect l="l" t="t" r="r" b="b"/>
              <a:pathLst>
                <a:path w="840066" h="2167467">
                  <a:moveTo>
                    <a:pt x="60680" y="0"/>
                  </a:moveTo>
                  <a:lnTo>
                    <a:pt x="779386" y="0"/>
                  </a:lnTo>
                  <a:cubicBezTo>
                    <a:pt x="795479" y="0"/>
                    <a:pt x="810914" y="6393"/>
                    <a:pt x="822294" y="17773"/>
                  </a:cubicBezTo>
                  <a:cubicBezTo>
                    <a:pt x="833673" y="29153"/>
                    <a:pt x="840066" y="44587"/>
                    <a:pt x="840066" y="60680"/>
                  </a:cubicBezTo>
                  <a:lnTo>
                    <a:pt x="840066" y="2106786"/>
                  </a:lnTo>
                  <a:cubicBezTo>
                    <a:pt x="840066" y="2140299"/>
                    <a:pt x="812899" y="2167467"/>
                    <a:pt x="779386" y="2167467"/>
                  </a:cubicBezTo>
                  <a:lnTo>
                    <a:pt x="60680" y="2167467"/>
                  </a:lnTo>
                  <a:cubicBezTo>
                    <a:pt x="27168" y="2167467"/>
                    <a:pt x="0" y="2140299"/>
                    <a:pt x="0" y="2106786"/>
                  </a:cubicBezTo>
                  <a:lnTo>
                    <a:pt x="0" y="60680"/>
                  </a:lnTo>
                  <a:cubicBezTo>
                    <a:pt x="0" y="27168"/>
                    <a:pt x="27168" y="0"/>
                    <a:pt x="60680" y="0"/>
                  </a:cubicBezTo>
                  <a:close/>
                </a:path>
              </a:pathLst>
            </a:custGeom>
            <a:solidFill>
              <a:srgbClr val="FFFFFF">
                <a:alpha val="86667"/>
              </a:srgbClr>
            </a:solidFill>
            <a:ln cap="rnd">
              <a:noFill/>
              <a:prstDash val="solid"/>
              <a:round/>
            </a:ln>
          </p:spPr>
        </p:sp>
        <p:sp>
          <p:nvSpPr>
            <p:cNvPr id="5" name="TextBox 5"/>
            <p:cNvSpPr txBox="1"/>
            <p:nvPr/>
          </p:nvSpPr>
          <p:spPr>
            <a:xfrm>
              <a:off x="0" y="-19050"/>
              <a:ext cx="840066" cy="2186517"/>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10262700" y="6172200"/>
            <a:ext cx="3189627" cy="8229600"/>
            <a:chOff x="0" y="0"/>
            <a:chExt cx="840066" cy="2167467"/>
          </a:xfrm>
        </p:grpSpPr>
        <p:sp>
          <p:nvSpPr>
            <p:cNvPr id="7" name="Freeform 7"/>
            <p:cNvSpPr/>
            <p:nvPr/>
          </p:nvSpPr>
          <p:spPr>
            <a:xfrm>
              <a:off x="0" y="0"/>
              <a:ext cx="840066" cy="2167467"/>
            </a:xfrm>
            <a:custGeom>
              <a:avLst/>
              <a:gdLst/>
              <a:ahLst/>
              <a:cxnLst/>
              <a:rect l="l" t="t" r="r" b="b"/>
              <a:pathLst>
                <a:path w="840066" h="2167467">
                  <a:moveTo>
                    <a:pt x="60680" y="0"/>
                  </a:moveTo>
                  <a:lnTo>
                    <a:pt x="779386" y="0"/>
                  </a:lnTo>
                  <a:cubicBezTo>
                    <a:pt x="795479" y="0"/>
                    <a:pt x="810914" y="6393"/>
                    <a:pt x="822294" y="17773"/>
                  </a:cubicBezTo>
                  <a:cubicBezTo>
                    <a:pt x="833673" y="29153"/>
                    <a:pt x="840066" y="44587"/>
                    <a:pt x="840066" y="60680"/>
                  </a:cubicBezTo>
                  <a:lnTo>
                    <a:pt x="840066" y="2106786"/>
                  </a:lnTo>
                  <a:cubicBezTo>
                    <a:pt x="840066" y="2140299"/>
                    <a:pt x="812899" y="2167467"/>
                    <a:pt x="779386" y="2167467"/>
                  </a:cubicBezTo>
                  <a:lnTo>
                    <a:pt x="60680" y="2167467"/>
                  </a:lnTo>
                  <a:cubicBezTo>
                    <a:pt x="27168" y="2167467"/>
                    <a:pt x="0" y="2140299"/>
                    <a:pt x="0" y="2106786"/>
                  </a:cubicBezTo>
                  <a:lnTo>
                    <a:pt x="0" y="60680"/>
                  </a:lnTo>
                  <a:cubicBezTo>
                    <a:pt x="0" y="27168"/>
                    <a:pt x="27168" y="0"/>
                    <a:pt x="60680" y="0"/>
                  </a:cubicBezTo>
                  <a:close/>
                </a:path>
              </a:pathLst>
            </a:custGeom>
            <a:solidFill>
              <a:srgbClr val="FFFFFF">
                <a:alpha val="86667"/>
              </a:srgbClr>
            </a:solidFill>
            <a:ln cap="rnd">
              <a:noFill/>
              <a:prstDash val="solid"/>
              <a:round/>
            </a:ln>
          </p:spPr>
        </p:sp>
        <p:sp>
          <p:nvSpPr>
            <p:cNvPr id="8" name="TextBox 8"/>
            <p:cNvSpPr txBox="1"/>
            <p:nvPr/>
          </p:nvSpPr>
          <p:spPr>
            <a:xfrm>
              <a:off x="0" y="-19050"/>
              <a:ext cx="840066" cy="2186517"/>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9" name="Group 9"/>
          <p:cNvGrpSpPr/>
          <p:nvPr/>
        </p:nvGrpSpPr>
        <p:grpSpPr>
          <a:xfrm>
            <a:off x="14069673" y="4761565"/>
            <a:ext cx="3189627" cy="8229600"/>
            <a:chOff x="0" y="0"/>
            <a:chExt cx="840066" cy="2167467"/>
          </a:xfrm>
        </p:grpSpPr>
        <p:sp>
          <p:nvSpPr>
            <p:cNvPr id="10" name="Freeform 10"/>
            <p:cNvSpPr/>
            <p:nvPr/>
          </p:nvSpPr>
          <p:spPr>
            <a:xfrm>
              <a:off x="0" y="0"/>
              <a:ext cx="840066" cy="2167467"/>
            </a:xfrm>
            <a:custGeom>
              <a:avLst/>
              <a:gdLst/>
              <a:ahLst/>
              <a:cxnLst/>
              <a:rect l="l" t="t" r="r" b="b"/>
              <a:pathLst>
                <a:path w="840066" h="2167467">
                  <a:moveTo>
                    <a:pt x="60680" y="0"/>
                  </a:moveTo>
                  <a:lnTo>
                    <a:pt x="779386" y="0"/>
                  </a:lnTo>
                  <a:cubicBezTo>
                    <a:pt x="795479" y="0"/>
                    <a:pt x="810914" y="6393"/>
                    <a:pt x="822294" y="17773"/>
                  </a:cubicBezTo>
                  <a:cubicBezTo>
                    <a:pt x="833673" y="29153"/>
                    <a:pt x="840066" y="44587"/>
                    <a:pt x="840066" y="60680"/>
                  </a:cubicBezTo>
                  <a:lnTo>
                    <a:pt x="840066" y="2106786"/>
                  </a:lnTo>
                  <a:cubicBezTo>
                    <a:pt x="840066" y="2140299"/>
                    <a:pt x="812899" y="2167467"/>
                    <a:pt x="779386" y="2167467"/>
                  </a:cubicBezTo>
                  <a:lnTo>
                    <a:pt x="60680" y="2167467"/>
                  </a:lnTo>
                  <a:cubicBezTo>
                    <a:pt x="27168" y="2167467"/>
                    <a:pt x="0" y="2140299"/>
                    <a:pt x="0" y="2106786"/>
                  </a:cubicBezTo>
                  <a:lnTo>
                    <a:pt x="0" y="60680"/>
                  </a:lnTo>
                  <a:cubicBezTo>
                    <a:pt x="0" y="27168"/>
                    <a:pt x="27168" y="0"/>
                    <a:pt x="60680" y="0"/>
                  </a:cubicBezTo>
                  <a:close/>
                </a:path>
              </a:pathLst>
            </a:custGeom>
            <a:solidFill>
              <a:srgbClr val="FFFFFF">
                <a:alpha val="86667"/>
              </a:srgbClr>
            </a:solidFill>
            <a:ln cap="rnd">
              <a:noFill/>
              <a:prstDash val="solid"/>
              <a:round/>
            </a:ln>
          </p:spPr>
        </p:sp>
        <p:sp>
          <p:nvSpPr>
            <p:cNvPr id="11" name="TextBox 11"/>
            <p:cNvSpPr txBox="1"/>
            <p:nvPr/>
          </p:nvSpPr>
          <p:spPr>
            <a:xfrm>
              <a:off x="0" y="-19050"/>
              <a:ext cx="840066" cy="2186517"/>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2" name="Group 12"/>
          <p:cNvGrpSpPr/>
          <p:nvPr/>
        </p:nvGrpSpPr>
        <p:grpSpPr>
          <a:xfrm>
            <a:off x="1646045" y="1988135"/>
            <a:ext cx="8616655" cy="3155365"/>
            <a:chOff x="0" y="0"/>
            <a:chExt cx="2269407" cy="831043"/>
          </a:xfrm>
        </p:grpSpPr>
        <p:sp>
          <p:nvSpPr>
            <p:cNvPr id="13" name="Freeform 13"/>
            <p:cNvSpPr/>
            <p:nvPr/>
          </p:nvSpPr>
          <p:spPr>
            <a:xfrm>
              <a:off x="0" y="0"/>
              <a:ext cx="2269407" cy="831043"/>
            </a:xfrm>
            <a:custGeom>
              <a:avLst/>
              <a:gdLst/>
              <a:ahLst/>
              <a:cxnLst/>
              <a:rect l="l" t="t" r="r" b="b"/>
              <a:pathLst>
                <a:path w="2269407" h="831043">
                  <a:moveTo>
                    <a:pt x="22462" y="0"/>
                  </a:moveTo>
                  <a:lnTo>
                    <a:pt x="2246945" y="0"/>
                  </a:lnTo>
                  <a:cubicBezTo>
                    <a:pt x="2259350" y="0"/>
                    <a:pt x="2269407" y="10057"/>
                    <a:pt x="2269407" y="22462"/>
                  </a:cubicBezTo>
                  <a:lnTo>
                    <a:pt x="2269407" y="808580"/>
                  </a:lnTo>
                  <a:cubicBezTo>
                    <a:pt x="2269407" y="820986"/>
                    <a:pt x="2259350" y="831043"/>
                    <a:pt x="2246945" y="831043"/>
                  </a:cubicBezTo>
                  <a:lnTo>
                    <a:pt x="22462" y="831043"/>
                  </a:lnTo>
                  <a:cubicBezTo>
                    <a:pt x="10057" y="831043"/>
                    <a:pt x="0" y="820986"/>
                    <a:pt x="0" y="808580"/>
                  </a:cubicBezTo>
                  <a:lnTo>
                    <a:pt x="0" y="22462"/>
                  </a:lnTo>
                  <a:cubicBezTo>
                    <a:pt x="0" y="10057"/>
                    <a:pt x="10057" y="0"/>
                    <a:pt x="22462" y="0"/>
                  </a:cubicBezTo>
                  <a:close/>
                </a:path>
              </a:pathLst>
            </a:custGeom>
            <a:solidFill>
              <a:srgbClr val="FFFFFF">
                <a:alpha val="86667"/>
              </a:srgbClr>
            </a:solidFill>
          </p:spPr>
        </p:sp>
        <p:sp>
          <p:nvSpPr>
            <p:cNvPr id="14" name="TextBox 14"/>
            <p:cNvSpPr txBox="1"/>
            <p:nvPr/>
          </p:nvSpPr>
          <p:spPr>
            <a:xfrm>
              <a:off x="0" y="-19050"/>
              <a:ext cx="2269407" cy="850093"/>
            </a:xfrm>
            <a:prstGeom prst="rect">
              <a:avLst/>
            </a:prstGeom>
          </p:spPr>
          <p:txBody>
            <a:bodyPr lIns="50800" tIns="50800" rIns="50800" bIns="50800" rtlCol="0" anchor="ctr"/>
            <a:lstStyle/>
            <a:p>
              <a:pPr algn="ctr">
                <a:lnSpc>
                  <a:spcPts val="2859"/>
                </a:lnSpc>
              </a:pPr>
              <a:endParaRPr/>
            </a:p>
          </p:txBody>
        </p:sp>
      </p:grpSp>
      <p:sp>
        <p:nvSpPr>
          <p:cNvPr id="15" name="TextBox 15"/>
          <p:cNvSpPr txBox="1"/>
          <p:nvPr/>
        </p:nvSpPr>
        <p:spPr>
          <a:xfrm>
            <a:off x="1983100" y="2656898"/>
            <a:ext cx="7692734" cy="1700787"/>
          </a:xfrm>
          <a:prstGeom prst="rect">
            <a:avLst/>
          </a:prstGeom>
        </p:spPr>
        <p:txBody>
          <a:bodyPr lIns="0" tIns="0" rIns="0" bIns="0" rtlCol="0" anchor="t">
            <a:spAutoFit/>
          </a:bodyPr>
          <a:lstStyle/>
          <a:p>
            <a:pPr lvl="0" algn="ctr">
              <a:lnSpc>
                <a:spcPts val="6845"/>
              </a:lnSpc>
              <a:spcBef>
                <a:spcPct val="0"/>
              </a:spcBef>
            </a:pPr>
            <a:r>
              <a:rPr lang="uk-UA" sz="4960" spc="173" dirty="0">
                <a:solidFill>
                  <a:srgbClr val="010101"/>
                </a:solidFill>
                <a:latin typeface="Archivo Black"/>
              </a:rPr>
              <a:t>Етапи розвитку </a:t>
            </a:r>
            <a:r>
              <a:rPr lang="uk-UA" sz="4960" spc="173" dirty="0" err="1">
                <a:solidFill>
                  <a:srgbClr val="010101"/>
                </a:solidFill>
                <a:latin typeface="Archivo Black"/>
              </a:rPr>
              <a:t>стартап-проєкту</a:t>
            </a:r>
            <a:r>
              <a:rPr lang="uk-UA" sz="4960" spc="173" dirty="0">
                <a:solidFill>
                  <a:srgbClr val="010101"/>
                </a:solidFill>
                <a:latin typeface="Archivo Black"/>
              </a:rPr>
              <a:t> «</a:t>
            </a:r>
            <a:r>
              <a:rPr lang="en-US" sz="4960" spc="173" dirty="0" err="1">
                <a:solidFill>
                  <a:srgbClr val="010101"/>
                </a:solidFill>
                <a:latin typeface="Archivo Black"/>
              </a:rPr>
              <a:t>Inclusio</a:t>
            </a:r>
            <a:r>
              <a:rPr lang="en-US" sz="4960" spc="173" dirty="0">
                <a:solidFill>
                  <a:srgbClr val="010101"/>
                </a:solidFill>
                <a:latin typeface="Archivo Black"/>
              </a:rPr>
              <a:t>» </a:t>
            </a:r>
          </a:p>
        </p:txBody>
      </p:sp>
      <p:sp>
        <p:nvSpPr>
          <p:cNvPr id="17" name="Freeform 17"/>
          <p:cNvSpPr/>
          <p:nvPr/>
        </p:nvSpPr>
        <p:spPr>
          <a:xfrm>
            <a:off x="7466433" y="8650862"/>
            <a:ext cx="1105276" cy="1327297"/>
          </a:xfrm>
          <a:custGeom>
            <a:avLst/>
            <a:gdLst/>
            <a:ahLst/>
            <a:cxnLst/>
            <a:rect l="l" t="t" r="r" b="b"/>
            <a:pathLst>
              <a:path w="1105276" h="1327297">
                <a:moveTo>
                  <a:pt x="0" y="0"/>
                </a:moveTo>
                <a:lnTo>
                  <a:pt x="1105276" y="0"/>
                </a:lnTo>
                <a:lnTo>
                  <a:pt x="1105276" y="1327297"/>
                </a:lnTo>
                <a:lnTo>
                  <a:pt x="0" y="132729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8" name="TextBox 18"/>
          <p:cNvSpPr txBox="1"/>
          <p:nvPr/>
        </p:nvSpPr>
        <p:spPr>
          <a:xfrm>
            <a:off x="6613767" y="7703045"/>
            <a:ext cx="2810608" cy="734496"/>
          </a:xfrm>
          <a:prstGeom prst="rect">
            <a:avLst/>
          </a:prstGeom>
        </p:spPr>
        <p:txBody>
          <a:bodyPr lIns="0" tIns="0" rIns="0" bIns="0" rtlCol="0" anchor="t">
            <a:spAutoFit/>
          </a:bodyPr>
          <a:lstStyle/>
          <a:p>
            <a:pPr algn="ctr">
              <a:lnSpc>
                <a:spcPts val="2980"/>
              </a:lnSpc>
            </a:pPr>
            <a:r>
              <a:rPr lang="ru-RU" sz="2159" spc="30" dirty="0" err="1">
                <a:solidFill>
                  <a:srgbClr val="040506"/>
                </a:solidFill>
                <a:latin typeface="Montserrat Classic"/>
              </a:rPr>
              <a:t>Етап</a:t>
            </a:r>
            <a:r>
              <a:rPr lang="ru-RU" sz="2159" spc="30" dirty="0">
                <a:solidFill>
                  <a:srgbClr val="040506"/>
                </a:solidFill>
                <a:latin typeface="Montserrat Classic"/>
              </a:rPr>
              <a:t> 1: </a:t>
            </a:r>
            <a:r>
              <a:rPr lang="ru-RU" sz="2159" spc="30" dirty="0" err="1">
                <a:solidFill>
                  <a:srgbClr val="040506"/>
                </a:solidFill>
                <a:latin typeface="Montserrat Classic"/>
              </a:rPr>
              <a:t>Дослідження</a:t>
            </a:r>
            <a:r>
              <a:rPr lang="ru-RU" sz="2159" spc="30" dirty="0">
                <a:solidFill>
                  <a:srgbClr val="040506"/>
                </a:solidFill>
                <a:latin typeface="Montserrat Classic"/>
              </a:rPr>
              <a:t> та </a:t>
            </a:r>
            <a:r>
              <a:rPr lang="ru-RU" sz="2159" spc="30" dirty="0" err="1">
                <a:solidFill>
                  <a:srgbClr val="040506"/>
                </a:solidFill>
                <a:latin typeface="Montserrat Classic"/>
              </a:rPr>
              <a:t>підготовка</a:t>
            </a:r>
            <a:endParaRPr lang="en-US" sz="2159" spc="30" dirty="0">
              <a:solidFill>
                <a:srgbClr val="040506"/>
              </a:solidFill>
              <a:latin typeface="Montserrat Classic"/>
            </a:endParaRPr>
          </a:p>
        </p:txBody>
      </p:sp>
      <p:sp>
        <p:nvSpPr>
          <p:cNvPr id="19" name="TextBox 19"/>
          <p:cNvSpPr txBox="1"/>
          <p:nvPr/>
        </p:nvSpPr>
        <p:spPr>
          <a:xfrm>
            <a:off x="10542800" y="6467330"/>
            <a:ext cx="2629427" cy="349776"/>
          </a:xfrm>
          <a:prstGeom prst="rect">
            <a:avLst/>
          </a:prstGeom>
        </p:spPr>
        <p:txBody>
          <a:bodyPr lIns="0" tIns="0" rIns="0" bIns="0" rtlCol="0" anchor="t">
            <a:spAutoFit/>
          </a:bodyPr>
          <a:lstStyle/>
          <a:p>
            <a:pPr lvl="0" algn="ctr">
              <a:lnSpc>
                <a:spcPts val="2980"/>
              </a:lnSpc>
              <a:spcBef>
                <a:spcPct val="0"/>
              </a:spcBef>
            </a:pPr>
            <a:r>
              <a:rPr lang="uk-UA" sz="2159" spc="30" dirty="0">
                <a:solidFill>
                  <a:srgbClr val="040506"/>
                </a:solidFill>
                <a:latin typeface="Montserrat Classic"/>
              </a:rPr>
              <a:t>Етап 2: Розробка</a:t>
            </a:r>
            <a:endParaRPr lang="en-US" sz="2159" spc="30" dirty="0">
              <a:solidFill>
                <a:srgbClr val="040506"/>
              </a:solidFill>
              <a:latin typeface="Montserrat Classic"/>
            </a:endParaRPr>
          </a:p>
        </p:txBody>
      </p:sp>
      <p:sp>
        <p:nvSpPr>
          <p:cNvPr id="20" name="TextBox 20"/>
          <p:cNvSpPr txBox="1"/>
          <p:nvPr/>
        </p:nvSpPr>
        <p:spPr>
          <a:xfrm>
            <a:off x="14349773" y="5105400"/>
            <a:ext cx="2629427" cy="1119217"/>
          </a:xfrm>
          <a:prstGeom prst="rect">
            <a:avLst/>
          </a:prstGeom>
        </p:spPr>
        <p:txBody>
          <a:bodyPr lIns="0" tIns="0" rIns="0" bIns="0" rtlCol="0" anchor="t">
            <a:spAutoFit/>
          </a:bodyPr>
          <a:lstStyle/>
          <a:p>
            <a:pPr lvl="0" algn="ctr">
              <a:lnSpc>
                <a:spcPts val="2980"/>
              </a:lnSpc>
              <a:spcBef>
                <a:spcPct val="0"/>
              </a:spcBef>
            </a:pPr>
            <a:r>
              <a:rPr lang="ru-RU" sz="2159" spc="30" dirty="0" err="1">
                <a:solidFill>
                  <a:srgbClr val="040506"/>
                </a:solidFill>
                <a:latin typeface="Montserrat Classic"/>
              </a:rPr>
              <a:t>Етап</a:t>
            </a:r>
            <a:r>
              <a:rPr lang="ru-RU" sz="2159" spc="30" dirty="0">
                <a:solidFill>
                  <a:srgbClr val="040506"/>
                </a:solidFill>
                <a:latin typeface="Montserrat Classic"/>
              </a:rPr>
              <a:t> 3: </a:t>
            </a:r>
            <a:r>
              <a:rPr lang="ru-RU" sz="2159" spc="30" dirty="0" err="1">
                <a:solidFill>
                  <a:srgbClr val="040506"/>
                </a:solidFill>
                <a:latin typeface="Montserrat Classic"/>
              </a:rPr>
              <a:t>Впровадження</a:t>
            </a:r>
            <a:r>
              <a:rPr lang="ru-RU" sz="2159" spc="30" dirty="0">
                <a:solidFill>
                  <a:srgbClr val="040506"/>
                </a:solidFill>
                <a:latin typeface="Montserrat Classic"/>
              </a:rPr>
              <a:t> та </a:t>
            </a:r>
            <a:r>
              <a:rPr lang="ru-RU" sz="2159" spc="30" dirty="0" err="1">
                <a:solidFill>
                  <a:srgbClr val="040506"/>
                </a:solidFill>
                <a:latin typeface="Montserrat Classic"/>
              </a:rPr>
              <a:t>розвиток</a:t>
            </a:r>
            <a:endParaRPr lang="en-US" sz="2159" spc="30" dirty="0">
              <a:solidFill>
                <a:srgbClr val="040506"/>
              </a:solidFill>
              <a:latin typeface="Montserrat Classic"/>
            </a:endParaRPr>
          </a:p>
        </p:txBody>
      </p:sp>
      <p:sp>
        <p:nvSpPr>
          <p:cNvPr id="21" name="Freeform 21"/>
          <p:cNvSpPr/>
          <p:nvPr/>
        </p:nvSpPr>
        <p:spPr>
          <a:xfrm>
            <a:off x="11281454" y="7013889"/>
            <a:ext cx="1152117" cy="1466816"/>
          </a:xfrm>
          <a:custGeom>
            <a:avLst/>
            <a:gdLst/>
            <a:ahLst/>
            <a:cxnLst/>
            <a:rect l="l" t="t" r="r" b="b"/>
            <a:pathLst>
              <a:path w="1152117" h="1466816">
                <a:moveTo>
                  <a:pt x="0" y="0"/>
                </a:moveTo>
                <a:lnTo>
                  <a:pt x="1152117" y="0"/>
                </a:lnTo>
                <a:lnTo>
                  <a:pt x="1152117" y="1466816"/>
                </a:lnTo>
                <a:lnTo>
                  <a:pt x="0" y="14668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2" name="Freeform 22"/>
          <p:cNvSpPr/>
          <p:nvPr/>
        </p:nvSpPr>
        <p:spPr>
          <a:xfrm>
            <a:off x="15163800" y="6495741"/>
            <a:ext cx="1244554" cy="1262924"/>
          </a:xfrm>
          <a:custGeom>
            <a:avLst/>
            <a:gdLst/>
            <a:ahLst/>
            <a:cxnLst/>
            <a:rect l="l" t="t" r="r" b="b"/>
            <a:pathLst>
              <a:path w="1244554" h="1262924">
                <a:moveTo>
                  <a:pt x="0" y="0"/>
                </a:moveTo>
                <a:lnTo>
                  <a:pt x="1244554" y="0"/>
                </a:lnTo>
                <a:lnTo>
                  <a:pt x="1244554" y="1262923"/>
                </a:lnTo>
                <a:lnTo>
                  <a:pt x="0" y="126292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3" name="TextBox 38"/>
          <p:cNvSpPr txBox="1"/>
          <p:nvPr/>
        </p:nvSpPr>
        <p:spPr>
          <a:xfrm>
            <a:off x="12344401" y="947296"/>
            <a:ext cx="5425352" cy="331757"/>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lvl="0">
              <a:lnSpc>
                <a:spcPts val="2774"/>
              </a:lnSpc>
              <a:spcBef>
                <a:spcPct val="0"/>
              </a:spcBef>
            </a:pPr>
            <a:r>
              <a:rPr lang="uk-UA" sz="2200" b="1" spc="197" dirty="0">
                <a:solidFill>
                  <a:srgbClr val="231F20"/>
                </a:solidFill>
                <a:latin typeface="Montserrat Light"/>
              </a:rPr>
              <a:t>Шифр: </a:t>
            </a:r>
            <a:r>
              <a:rPr lang="en-US" sz="2200" spc="197" dirty="0" err="1">
                <a:solidFill>
                  <a:srgbClr val="231F20"/>
                </a:solidFill>
                <a:latin typeface="Montserrat Light"/>
              </a:rPr>
              <a:t>Inclusio</a:t>
            </a:r>
            <a:r>
              <a:rPr lang="uk-UA" sz="2200" spc="197" dirty="0">
                <a:solidFill>
                  <a:srgbClr val="231F20"/>
                </a:solidFill>
                <a:latin typeface="Montserrat Light"/>
              </a:rPr>
              <a:t>Підприємництво</a:t>
            </a:r>
            <a:endParaRPr lang="uk-UA" sz="2200" spc="197" dirty="0">
              <a:solidFill>
                <a:srgbClr val="231F20"/>
              </a:solidFill>
              <a:latin typeface="Montserrat Ligh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9" name="TextBox 9"/>
          <p:cNvSpPr txBox="1"/>
          <p:nvPr/>
        </p:nvSpPr>
        <p:spPr>
          <a:xfrm>
            <a:off x="1104900" y="2857500"/>
            <a:ext cx="16078200" cy="5386090"/>
          </a:xfrm>
          <a:prstGeom prst="rect">
            <a:avLst/>
          </a:prstGeom>
        </p:spPr>
        <p:txBody>
          <a:bodyPr wrap="square" lIns="0" tIns="0" rIns="0" bIns="0" rtlCol="0" anchor="t">
            <a:spAutoFit/>
          </a:bodyPr>
          <a:lstStyle/>
          <a:p>
            <a:pPr lvl="0" algn="ctr">
              <a:lnSpc>
                <a:spcPts val="2774"/>
              </a:lnSpc>
              <a:spcBef>
                <a:spcPct val="0"/>
              </a:spcBef>
            </a:pPr>
            <a:r>
              <a:rPr lang="uk-UA" sz="2010" b="1" spc="197" dirty="0">
                <a:solidFill>
                  <a:srgbClr val="231F20"/>
                </a:solidFill>
                <a:latin typeface="Montserrat Light"/>
              </a:rPr>
              <a:t>Інклюзивне середовище: </a:t>
            </a:r>
            <a:r>
              <a:rPr lang="uk-UA" sz="2010" spc="197" dirty="0">
                <a:solidFill>
                  <a:srgbClr val="231F20"/>
                </a:solidFill>
                <a:latin typeface="Montserrat Light"/>
              </a:rPr>
              <a:t>Створення інклюзивного середовища дозволяє особам з інвалідністю брати активну участь у підприємницькій діяльності. Це сприяє їхній соціальній інтеграції та допомагає знизити бар’єри, з якими вони можуть </a:t>
            </a:r>
            <a:r>
              <a:rPr lang="uk-UA" sz="2010" spc="197" dirty="0" smtClean="0">
                <a:solidFill>
                  <a:srgbClr val="231F20"/>
                </a:solidFill>
                <a:latin typeface="Montserrat Light"/>
              </a:rPr>
              <a:t>стикатися.</a:t>
            </a:r>
          </a:p>
          <a:p>
            <a:pPr lvl="0" algn="ctr">
              <a:lnSpc>
                <a:spcPts val="2774"/>
              </a:lnSpc>
              <a:spcBef>
                <a:spcPct val="0"/>
              </a:spcBef>
            </a:pPr>
            <a:endParaRPr lang="uk-UA" sz="2010" spc="197" dirty="0" smtClean="0">
              <a:solidFill>
                <a:srgbClr val="231F20"/>
              </a:solidFill>
              <a:latin typeface="Montserrat Light"/>
            </a:endParaRPr>
          </a:p>
          <a:p>
            <a:pPr lvl="0" algn="ctr">
              <a:lnSpc>
                <a:spcPts val="2774"/>
              </a:lnSpc>
              <a:spcBef>
                <a:spcPct val="0"/>
              </a:spcBef>
            </a:pPr>
            <a:r>
              <a:rPr lang="uk-UA" sz="2010" b="1" spc="197" dirty="0" smtClean="0">
                <a:solidFill>
                  <a:srgbClr val="231F20"/>
                </a:solidFill>
                <a:latin typeface="Montserrat Light"/>
              </a:rPr>
              <a:t>Збільшення </a:t>
            </a:r>
            <a:r>
              <a:rPr lang="uk-UA" sz="2010" b="1" spc="197" dirty="0">
                <a:solidFill>
                  <a:srgbClr val="231F20"/>
                </a:solidFill>
                <a:latin typeface="Montserrat Light"/>
              </a:rPr>
              <a:t>видимості: </a:t>
            </a:r>
            <a:r>
              <a:rPr lang="uk-UA" sz="2010" spc="197" dirty="0">
                <a:solidFill>
                  <a:srgbClr val="231F20"/>
                </a:solidFill>
                <a:latin typeface="Montserrat Light"/>
              </a:rPr>
              <a:t>Платформа надає особам з інвалідністю можливість представити свої товари та послуги на ринку. Це допомагає їм отримати більшу видимість та залучити нових клієнтів</a:t>
            </a:r>
            <a:r>
              <a:rPr lang="uk-UA" sz="2010" spc="197" dirty="0" smtClean="0">
                <a:solidFill>
                  <a:srgbClr val="231F20"/>
                </a:solidFill>
                <a:latin typeface="Montserrat Light"/>
              </a:rPr>
              <a:t>.</a:t>
            </a:r>
          </a:p>
          <a:p>
            <a:pPr lvl="0" algn="ctr">
              <a:lnSpc>
                <a:spcPts val="2774"/>
              </a:lnSpc>
              <a:spcBef>
                <a:spcPct val="0"/>
              </a:spcBef>
            </a:pPr>
            <a:endParaRPr lang="uk-UA" sz="2010" spc="197" dirty="0">
              <a:solidFill>
                <a:srgbClr val="231F20"/>
              </a:solidFill>
              <a:latin typeface="Montserrat Light"/>
            </a:endParaRPr>
          </a:p>
          <a:p>
            <a:pPr lvl="0" algn="ctr">
              <a:lnSpc>
                <a:spcPts val="2774"/>
              </a:lnSpc>
              <a:spcBef>
                <a:spcPct val="0"/>
              </a:spcBef>
            </a:pPr>
            <a:r>
              <a:rPr lang="uk-UA" sz="2010" b="1" spc="197" dirty="0" smtClean="0">
                <a:solidFill>
                  <a:srgbClr val="231F20"/>
                </a:solidFill>
                <a:latin typeface="Montserrat Light"/>
              </a:rPr>
              <a:t>Підтримка </a:t>
            </a:r>
            <a:r>
              <a:rPr lang="uk-UA" sz="2010" b="1" spc="197" dirty="0">
                <a:solidFill>
                  <a:srgbClr val="231F20"/>
                </a:solidFill>
                <a:latin typeface="Montserrat Light"/>
              </a:rPr>
              <a:t>підприємницьких зусиль: </a:t>
            </a:r>
            <a:r>
              <a:rPr lang="uk-UA" sz="2010" b="1" spc="197" dirty="0" err="1">
                <a:solidFill>
                  <a:srgbClr val="231F20"/>
                </a:solidFill>
                <a:latin typeface="Montserrat Light"/>
              </a:rPr>
              <a:t>Стартап</a:t>
            </a:r>
            <a:r>
              <a:rPr lang="uk-UA" sz="2010" spc="197" dirty="0">
                <a:solidFill>
                  <a:srgbClr val="231F20"/>
                </a:solidFill>
                <a:latin typeface="Montserrat Light"/>
              </a:rPr>
              <a:t>, який надає платформу для осіб з інвалідністю, може також пропонувати підтримку та ресурси для розвитку їхнього бізнесу. Це може включати навчання, консультації та доступ до мережі </a:t>
            </a:r>
            <a:r>
              <a:rPr lang="uk-UA" sz="2010" spc="197" dirty="0" smtClean="0">
                <a:solidFill>
                  <a:srgbClr val="231F20"/>
                </a:solidFill>
                <a:latin typeface="Montserrat Light"/>
              </a:rPr>
              <a:t>контактів.</a:t>
            </a:r>
          </a:p>
          <a:p>
            <a:pPr lvl="0" algn="ctr">
              <a:lnSpc>
                <a:spcPts val="2774"/>
              </a:lnSpc>
              <a:spcBef>
                <a:spcPct val="0"/>
              </a:spcBef>
            </a:pPr>
            <a:endParaRPr lang="uk-UA" sz="2010" spc="197" dirty="0" smtClean="0">
              <a:solidFill>
                <a:srgbClr val="231F20"/>
              </a:solidFill>
              <a:latin typeface="Montserrat Light"/>
            </a:endParaRPr>
          </a:p>
          <a:p>
            <a:pPr lvl="0" algn="ctr">
              <a:lnSpc>
                <a:spcPts val="2774"/>
              </a:lnSpc>
              <a:spcBef>
                <a:spcPct val="0"/>
              </a:spcBef>
            </a:pPr>
            <a:r>
              <a:rPr lang="uk-UA" sz="2010" b="1" spc="197" dirty="0" smtClean="0">
                <a:solidFill>
                  <a:srgbClr val="231F20"/>
                </a:solidFill>
                <a:latin typeface="Montserrat Light"/>
              </a:rPr>
              <a:t>Соціальний </a:t>
            </a:r>
            <a:r>
              <a:rPr lang="uk-UA" sz="2010" b="1" spc="197" dirty="0">
                <a:solidFill>
                  <a:srgbClr val="231F20"/>
                </a:solidFill>
                <a:latin typeface="Montserrat Light"/>
              </a:rPr>
              <a:t>вплив: </a:t>
            </a:r>
            <a:r>
              <a:rPr lang="uk-UA" sz="2010" spc="197" dirty="0">
                <a:solidFill>
                  <a:srgbClr val="231F20"/>
                </a:solidFill>
                <a:latin typeface="Montserrat Light"/>
              </a:rPr>
              <a:t>Створення інклюзивного середовища та сприяння підприємництву осіб з інвалідністю має позитивний соціальний вплив. Це сприяє розбудові більш рівноправного суспільства та сприяє розумінню й прийняттю </a:t>
            </a:r>
            <a:r>
              <a:rPr lang="uk-UA" sz="2010" spc="197" dirty="0" smtClean="0">
                <a:solidFill>
                  <a:srgbClr val="231F20"/>
                </a:solidFill>
                <a:latin typeface="Montserrat Light"/>
              </a:rPr>
              <a:t>різноманітності.</a:t>
            </a:r>
            <a:endParaRPr lang="uk-UA" sz="2010" spc="197" dirty="0">
              <a:solidFill>
                <a:srgbClr val="231F20"/>
              </a:solidFill>
              <a:latin typeface="Montserrat Light"/>
            </a:endParaRPr>
          </a:p>
          <a:p>
            <a:pPr marL="0" lvl="0" indent="0" algn="ctr">
              <a:lnSpc>
                <a:spcPts val="2774"/>
              </a:lnSpc>
              <a:spcBef>
                <a:spcPct val="0"/>
              </a:spcBef>
            </a:pPr>
            <a:endParaRPr lang="en-US" sz="2010" spc="197" dirty="0">
              <a:solidFill>
                <a:srgbClr val="231F20"/>
              </a:solidFill>
              <a:latin typeface="Montserrat Light"/>
            </a:endParaRPr>
          </a:p>
        </p:txBody>
      </p:sp>
      <p:sp>
        <p:nvSpPr>
          <p:cNvPr id="64" name="TextBox 37"/>
          <p:cNvSpPr txBox="1"/>
          <p:nvPr/>
        </p:nvSpPr>
        <p:spPr>
          <a:xfrm>
            <a:off x="5428329" y="1533139"/>
            <a:ext cx="7431342" cy="797808"/>
          </a:xfrm>
          <a:prstGeom prst="rect">
            <a:avLst/>
          </a:prstGeom>
        </p:spPr>
        <p:txBody>
          <a:bodyPr lIns="0" tIns="0" rIns="0" bIns="0" rtlCol="0" anchor="t">
            <a:spAutoFit/>
          </a:bodyPr>
          <a:lstStyle/>
          <a:p>
            <a:pPr lvl="0" algn="ctr">
              <a:lnSpc>
                <a:spcPts val="6463"/>
              </a:lnSpc>
              <a:spcBef>
                <a:spcPct val="0"/>
              </a:spcBef>
            </a:pPr>
            <a:r>
              <a:rPr lang="uk-UA" sz="4683" b="1" spc="163" dirty="0">
                <a:solidFill>
                  <a:srgbClr val="010101"/>
                </a:solidFill>
                <a:latin typeface="Archivo Black"/>
              </a:rPr>
              <a:t>Переваги </a:t>
            </a:r>
            <a:r>
              <a:rPr lang="uk-UA" sz="4683" b="1" spc="163" dirty="0" err="1" smtClean="0">
                <a:solidFill>
                  <a:srgbClr val="010101"/>
                </a:solidFill>
                <a:latin typeface="Archivo Black"/>
              </a:rPr>
              <a:t>проєкту</a:t>
            </a:r>
            <a:endParaRPr lang="uk-UA" sz="4683" b="1" spc="163" dirty="0">
              <a:solidFill>
                <a:srgbClr val="010101"/>
              </a:solidFill>
              <a:latin typeface="Archivo Black"/>
            </a:endParaRPr>
          </a:p>
        </p:txBody>
      </p:sp>
      <p:sp>
        <p:nvSpPr>
          <p:cNvPr id="5" name="TextBox 38"/>
          <p:cNvSpPr txBox="1"/>
          <p:nvPr/>
        </p:nvSpPr>
        <p:spPr>
          <a:xfrm>
            <a:off x="12344401" y="947296"/>
            <a:ext cx="5425352" cy="331757"/>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lvl="0">
              <a:lnSpc>
                <a:spcPts val="2774"/>
              </a:lnSpc>
              <a:spcBef>
                <a:spcPct val="0"/>
              </a:spcBef>
            </a:pPr>
            <a:r>
              <a:rPr lang="uk-UA" sz="2200" b="1" spc="197" dirty="0">
                <a:solidFill>
                  <a:srgbClr val="231F20"/>
                </a:solidFill>
                <a:latin typeface="Montserrat Light"/>
              </a:rPr>
              <a:t>Шифр: </a:t>
            </a:r>
            <a:r>
              <a:rPr lang="en-US" sz="2200" spc="197" dirty="0" err="1">
                <a:solidFill>
                  <a:srgbClr val="231F20"/>
                </a:solidFill>
                <a:latin typeface="Montserrat Light"/>
              </a:rPr>
              <a:t>Inclusio</a:t>
            </a:r>
            <a:r>
              <a:rPr lang="uk-UA" sz="2200" spc="197" dirty="0">
                <a:solidFill>
                  <a:srgbClr val="231F20"/>
                </a:solidFill>
                <a:latin typeface="Montserrat Light"/>
              </a:rPr>
              <a:t>Підприємництво</a:t>
            </a:r>
            <a:endParaRPr lang="uk-UA" sz="2200" spc="197" dirty="0">
              <a:solidFill>
                <a:srgbClr val="231F20"/>
              </a:solidFill>
              <a:latin typeface="Montserrat Light"/>
            </a:endParaRPr>
          </a:p>
        </p:txBody>
      </p:sp>
    </p:spTree>
    <p:extLst>
      <p:ext uri="{BB962C8B-B14F-4D97-AF65-F5344CB8AC3E}">
        <p14:creationId xmlns:p14="http://schemas.microsoft.com/office/powerpoint/2010/main" val="1585102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4" name="Group 4"/>
          <p:cNvGrpSpPr/>
          <p:nvPr/>
        </p:nvGrpSpPr>
        <p:grpSpPr>
          <a:xfrm>
            <a:off x="4410190" y="-7563"/>
            <a:ext cx="1710961" cy="10674983"/>
            <a:chOff x="0" y="0"/>
            <a:chExt cx="450623" cy="2811518"/>
          </a:xfrm>
        </p:grpSpPr>
        <p:sp>
          <p:nvSpPr>
            <p:cNvPr id="5" name="Freeform 5"/>
            <p:cNvSpPr/>
            <p:nvPr/>
          </p:nvSpPr>
          <p:spPr>
            <a:xfrm>
              <a:off x="0" y="0"/>
              <a:ext cx="450623" cy="2811518"/>
            </a:xfrm>
            <a:custGeom>
              <a:avLst/>
              <a:gdLst/>
              <a:ahLst/>
              <a:cxnLst/>
              <a:rect l="l" t="t" r="r" b="b"/>
              <a:pathLst>
                <a:path w="450623" h="2811518">
                  <a:moveTo>
                    <a:pt x="0" y="0"/>
                  </a:moveTo>
                  <a:lnTo>
                    <a:pt x="450623" y="0"/>
                  </a:lnTo>
                  <a:lnTo>
                    <a:pt x="450623" y="2811518"/>
                  </a:lnTo>
                  <a:lnTo>
                    <a:pt x="0" y="2811518"/>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6" name="TextBox 6"/>
            <p:cNvSpPr txBox="1"/>
            <p:nvPr/>
          </p:nvSpPr>
          <p:spPr>
            <a:xfrm>
              <a:off x="0" y="-19050"/>
              <a:ext cx="450623" cy="2830568"/>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7" name="Freeform 7"/>
          <p:cNvSpPr/>
          <p:nvPr/>
        </p:nvSpPr>
        <p:spPr>
          <a:xfrm>
            <a:off x="0" y="0"/>
            <a:ext cx="4970786" cy="10287000"/>
          </a:xfrm>
          <a:custGeom>
            <a:avLst/>
            <a:gdLst/>
            <a:ahLst/>
            <a:cxnLst/>
            <a:rect l="l" t="t" r="r" b="b"/>
            <a:pathLst>
              <a:path w="4970786" h="10287000">
                <a:moveTo>
                  <a:pt x="0" y="0"/>
                </a:moveTo>
                <a:lnTo>
                  <a:pt x="4970786" y="0"/>
                </a:lnTo>
                <a:lnTo>
                  <a:pt x="4970786" y="10287000"/>
                </a:lnTo>
                <a:lnTo>
                  <a:pt x="0" y="10287000"/>
                </a:lnTo>
                <a:lnTo>
                  <a:pt x="0" y="0"/>
                </a:lnTo>
                <a:close/>
              </a:path>
            </a:pathLst>
          </a:custGeom>
          <a:blipFill>
            <a:blip r:embed="rId3"/>
            <a:stretch>
              <a:fillRect l="-121386" r="-121386"/>
            </a:stretch>
          </a:blipFill>
        </p:spPr>
      </p:sp>
      <p:sp>
        <p:nvSpPr>
          <p:cNvPr id="8" name="TextBox 8"/>
          <p:cNvSpPr txBox="1"/>
          <p:nvPr/>
        </p:nvSpPr>
        <p:spPr>
          <a:xfrm>
            <a:off x="6560565" y="1395909"/>
            <a:ext cx="9713209" cy="1767150"/>
          </a:xfrm>
          <a:prstGeom prst="rect">
            <a:avLst/>
          </a:prstGeom>
        </p:spPr>
        <p:txBody>
          <a:bodyPr wrap="square" lIns="0" tIns="0" rIns="0" bIns="0" rtlCol="0" anchor="t">
            <a:spAutoFit/>
          </a:bodyPr>
          <a:lstStyle/>
          <a:p>
            <a:pPr lvl="0" algn="ctr">
              <a:spcBef>
                <a:spcPct val="0"/>
              </a:spcBef>
            </a:pPr>
            <a:r>
              <a:rPr lang="uk-UA" sz="5400" b="1" spc="184" dirty="0" smtClean="0">
                <a:solidFill>
                  <a:srgbClr val="010101"/>
                </a:solidFill>
                <a:latin typeface="Archivo Black"/>
              </a:rPr>
              <a:t>Монетизація </a:t>
            </a:r>
            <a:r>
              <a:rPr lang="uk-UA" sz="5400" b="1" spc="184" dirty="0" err="1" smtClean="0">
                <a:solidFill>
                  <a:srgbClr val="010101"/>
                </a:solidFill>
                <a:latin typeface="Archivo Black"/>
              </a:rPr>
              <a:t>проєкту</a:t>
            </a:r>
            <a:endParaRPr lang="uk-UA" sz="5400" b="1" spc="184" dirty="0">
              <a:solidFill>
                <a:srgbClr val="010101"/>
              </a:solidFill>
              <a:latin typeface="Archivo Black"/>
            </a:endParaRPr>
          </a:p>
          <a:p>
            <a:pPr marL="0" lvl="0" indent="0" algn="l">
              <a:lnSpc>
                <a:spcPts val="7291"/>
              </a:lnSpc>
              <a:spcBef>
                <a:spcPct val="0"/>
              </a:spcBef>
            </a:pPr>
            <a:endParaRPr lang="en-US" sz="5283" u="none" strike="noStrike" spc="184" dirty="0">
              <a:solidFill>
                <a:srgbClr val="010101"/>
              </a:solidFill>
              <a:latin typeface="Archivo Black"/>
            </a:endParaRPr>
          </a:p>
        </p:txBody>
      </p:sp>
      <p:pic>
        <p:nvPicPr>
          <p:cNvPr id="14" name="Рисунок 13"/>
          <p:cNvPicPr>
            <a:picLocks noChangeAspect="1"/>
          </p:cNvPicPr>
          <p:nvPr/>
        </p:nvPicPr>
        <p:blipFill rotWithShape="1">
          <a:blip r:embed="rId4"/>
          <a:srcRect l="31801" t="38148" r="11290" b="15411"/>
          <a:stretch/>
        </p:blipFill>
        <p:spPr>
          <a:xfrm>
            <a:off x="5410200" y="2436263"/>
            <a:ext cx="12449828" cy="5715000"/>
          </a:xfrm>
          <a:prstGeom prst="rect">
            <a:avLst/>
          </a:prstGeom>
        </p:spPr>
      </p:pic>
      <p:sp>
        <p:nvSpPr>
          <p:cNvPr id="9" name="TextBox 38"/>
          <p:cNvSpPr txBox="1"/>
          <p:nvPr/>
        </p:nvSpPr>
        <p:spPr>
          <a:xfrm>
            <a:off x="12344401" y="947296"/>
            <a:ext cx="5425352" cy="331757"/>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lvl="0">
              <a:lnSpc>
                <a:spcPts val="2774"/>
              </a:lnSpc>
              <a:spcBef>
                <a:spcPct val="0"/>
              </a:spcBef>
            </a:pPr>
            <a:r>
              <a:rPr lang="uk-UA" sz="2200" b="1" spc="197" dirty="0">
                <a:solidFill>
                  <a:srgbClr val="231F20"/>
                </a:solidFill>
                <a:latin typeface="Montserrat Light"/>
              </a:rPr>
              <a:t>Шифр: </a:t>
            </a:r>
            <a:r>
              <a:rPr lang="en-US" sz="2200" spc="197" dirty="0" err="1">
                <a:solidFill>
                  <a:srgbClr val="231F20"/>
                </a:solidFill>
                <a:latin typeface="Montserrat Light"/>
              </a:rPr>
              <a:t>Inclusio</a:t>
            </a:r>
            <a:r>
              <a:rPr lang="uk-UA" sz="2200" spc="197" dirty="0">
                <a:solidFill>
                  <a:srgbClr val="231F20"/>
                </a:solidFill>
                <a:latin typeface="Montserrat Light"/>
              </a:rPr>
              <a:t>Підприємництво</a:t>
            </a:r>
            <a:endParaRPr lang="uk-UA" sz="2200" spc="197" dirty="0">
              <a:solidFill>
                <a:srgbClr val="231F20"/>
              </a:solidFill>
              <a:latin typeface="Montserrat Ligh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8" name="TextBox 8"/>
          <p:cNvSpPr txBox="1"/>
          <p:nvPr/>
        </p:nvSpPr>
        <p:spPr>
          <a:xfrm>
            <a:off x="5232275" y="1254601"/>
            <a:ext cx="7823449" cy="812979"/>
          </a:xfrm>
          <a:prstGeom prst="rect">
            <a:avLst/>
          </a:prstGeom>
        </p:spPr>
        <p:txBody>
          <a:bodyPr wrap="square" lIns="0" tIns="0" rIns="0" bIns="0" rtlCol="0" anchor="t">
            <a:spAutoFit/>
          </a:bodyPr>
          <a:lstStyle/>
          <a:p>
            <a:pPr marL="0" lvl="0" indent="0" algn="l">
              <a:spcBef>
                <a:spcPct val="0"/>
              </a:spcBef>
            </a:pPr>
            <a:r>
              <a:rPr lang="uk-UA" sz="5283" b="1" u="none" strike="noStrike" spc="184" dirty="0" smtClean="0">
                <a:solidFill>
                  <a:srgbClr val="010101"/>
                </a:solidFill>
                <a:latin typeface="Archivo Black"/>
              </a:rPr>
              <a:t>Склад команди </a:t>
            </a:r>
            <a:r>
              <a:rPr lang="uk-UA" sz="5283" b="1" u="none" strike="noStrike" spc="184" dirty="0" err="1" smtClean="0">
                <a:solidFill>
                  <a:srgbClr val="010101"/>
                </a:solidFill>
                <a:latin typeface="Archivo Black"/>
              </a:rPr>
              <a:t>проєкту</a:t>
            </a:r>
            <a:endParaRPr lang="en-US" sz="5283" b="1" u="none" strike="noStrike" spc="184" dirty="0">
              <a:solidFill>
                <a:srgbClr val="010101"/>
              </a:solidFill>
              <a:latin typeface="Archivo Black"/>
            </a:endParaRPr>
          </a:p>
        </p:txBody>
      </p:sp>
      <p:sp>
        <p:nvSpPr>
          <p:cNvPr id="13" name="TextBox 13"/>
          <p:cNvSpPr txBox="1"/>
          <p:nvPr/>
        </p:nvSpPr>
        <p:spPr>
          <a:xfrm>
            <a:off x="10861313" y="5161798"/>
            <a:ext cx="3780505" cy="2146812"/>
          </a:xfrm>
          <a:prstGeom prst="rect">
            <a:avLst/>
          </a:prstGeom>
        </p:spPr>
        <p:txBody>
          <a:bodyPr lIns="0" tIns="0" rIns="0" bIns="0" rtlCol="0" anchor="t">
            <a:spAutoFit/>
          </a:bodyPr>
          <a:lstStyle/>
          <a:p>
            <a:pPr marL="0" lvl="0" indent="0" algn="ctr">
              <a:lnSpc>
                <a:spcPts val="17408"/>
              </a:lnSpc>
              <a:spcBef>
                <a:spcPct val="0"/>
              </a:spcBef>
            </a:pPr>
            <a:endParaRPr lang="en-US" sz="12614" u="none" strike="noStrike" dirty="0">
              <a:solidFill>
                <a:srgbClr val="010101"/>
              </a:solidFill>
              <a:latin typeface="Archivo Black"/>
            </a:endParaRPr>
          </a:p>
        </p:txBody>
      </p:sp>
      <p:pic>
        <p:nvPicPr>
          <p:cNvPr id="14" name="Рисунок 13"/>
          <p:cNvPicPr>
            <a:picLocks noChangeAspect="1"/>
          </p:cNvPicPr>
          <p:nvPr/>
        </p:nvPicPr>
        <p:blipFill>
          <a:blip r:embed="rId3"/>
          <a:stretch>
            <a:fillRect/>
          </a:stretch>
        </p:blipFill>
        <p:spPr>
          <a:xfrm>
            <a:off x="3200400" y="2331068"/>
            <a:ext cx="11201400" cy="7562529"/>
          </a:xfrm>
          <a:prstGeom prst="rect">
            <a:avLst/>
          </a:prstGeom>
        </p:spPr>
      </p:pic>
      <p:sp>
        <p:nvSpPr>
          <p:cNvPr id="6" name="TextBox 38"/>
          <p:cNvSpPr txBox="1"/>
          <p:nvPr/>
        </p:nvSpPr>
        <p:spPr>
          <a:xfrm>
            <a:off x="12344401" y="947296"/>
            <a:ext cx="5425352" cy="331757"/>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lvl="0">
              <a:lnSpc>
                <a:spcPts val="2774"/>
              </a:lnSpc>
              <a:spcBef>
                <a:spcPct val="0"/>
              </a:spcBef>
            </a:pPr>
            <a:r>
              <a:rPr lang="uk-UA" sz="2200" b="1" spc="197" dirty="0">
                <a:solidFill>
                  <a:srgbClr val="231F20"/>
                </a:solidFill>
                <a:latin typeface="Montserrat Light"/>
              </a:rPr>
              <a:t>Шифр: </a:t>
            </a:r>
            <a:r>
              <a:rPr lang="en-US" sz="2200" spc="197" dirty="0" err="1">
                <a:solidFill>
                  <a:srgbClr val="231F20"/>
                </a:solidFill>
                <a:latin typeface="Montserrat Light"/>
              </a:rPr>
              <a:t>Inclusio</a:t>
            </a:r>
            <a:r>
              <a:rPr lang="uk-UA" sz="2200" spc="197" dirty="0">
                <a:solidFill>
                  <a:srgbClr val="231F20"/>
                </a:solidFill>
                <a:latin typeface="Montserrat Light"/>
              </a:rPr>
              <a:t>Підприємництво</a:t>
            </a:r>
            <a:endParaRPr lang="uk-UA" sz="2200" spc="197" dirty="0">
              <a:solidFill>
                <a:srgbClr val="231F20"/>
              </a:solidFill>
              <a:latin typeface="Montserrat Light"/>
            </a:endParaRPr>
          </a:p>
        </p:txBody>
      </p:sp>
    </p:spTree>
    <p:extLst>
      <p:ext uri="{BB962C8B-B14F-4D97-AF65-F5344CB8AC3E}">
        <p14:creationId xmlns:p14="http://schemas.microsoft.com/office/powerpoint/2010/main" val="13595060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9731123" y="2607270"/>
            <a:ext cx="6422296" cy="6422996"/>
            <a:chOff x="0" y="0"/>
            <a:chExt cx="6603840" cy="6604560"/>
          </a:xfrm>
        </p:grpSpPr>
        <p:sp>
          <p:nvSpPr>
            <p:cNvPr id="4" name="Freeform 4"/>
            <p:cNvSpPr/>
            <p:nvPr/>
          </p:nvSpPr>
          <p:spPr>
            <a:xfrm>
              <a:off x="0" y="0"/>
              <a:ext cx="6603873" cy="6604508"/>
            </a:xfrm>
            <a:custGeom>
              <a:avLst/>
              <a:gdLst/>
              <a:ahLst/>
              <a:cxnLst/>
              <a:rect l="l" t="t" r="r" b="b"/>
              <a:pathLst>
                <a:path w="6603873" h="6604508">
                  <a:moveTo>
                    <a:pt x="0" y="3302254"/>
                  </a:moveTo>
                  <a:cubicBezTo>
                    <a:pt x="0" y="1478534"/>
                    <a:pt x="1478280" y="0"/>
                    <a:pt x="3301873" y="0"/>
                  </a:cubicBezTo>
                  <a:lnTo>
                    <a:pt x="3301873" y="25527"/>
                  </a:lnTo>
                  <a:lnTo>
                    <a:pt x="3301873" y="0"/>
                  </a:lnTo>
                  <a:cubicBezTo>
                    <a:pt x="5125466" y="0"/>
                    <a:pt x="6603873" y="1478534"/>
                    <a:pt x="6603873" y="3302254"/>
                  </a:cubicBezTo>
                  <a:cubicBezTo>
                    <a:pt x="6603873" y="5125974"/>
                    <a:pt x="5125466" y="6604508"/>
                    <a:pt x="3301873" y="6604508"/>
                  </a:cubicBezTo>
                  <a:lnTo>
                    <a:pt x="3301873" y="6578981"/>
                  </a:lnTo>
                  <a:lnTo>
                    <a:pt x="3301873" y="6604508"/>
                  </a:lnTo>
                  <a:cubicBezTo>
                    <a:pt x="1478280" y="6604508"/>
                    <a:pt x="0" y="5126101"/>
                    <a:pt x="0" y="3302254"/>
                  </a:cubicBezTo>
                  <a:lnTo>
                    <a:pt x="25527" y="3302254"/>
                  </a:lnTo>
                  <a:lnTo>
                    <a:pt x="46990" y="3316097"/>
                  </a:lnTo>
                  <a:cubicBezTo>
                    <a:pt x="40894" y="3325622"/>
                    <a:pt x="29210" y="3330067"/>
                    <a:pt x="18288" y="3326892"/>
                  </a:cubicBezTo>
                  <a:cubicBezTo>
                    <a:pt x="7366" y="3323717"/>
                    <a:pt x="0" y="3313684"/>
                    <a:pt x="0" y="3302254"/>
                  </a:cubicBezTo>
                  <a:moveTo>
                    <a:pt x="51181" y="3302254"/>
                  </a:moveTo>
                  <a:lnTo>
                    <a:pt x="25527" y="3302254"/>
                  </a:lnTo>
                  <a:lnTo>
                    <a:pt x="4064" y="3288538"/>
                  </a:lnTo>
                  <a:cubicBezTo>
                    <a:pt x="10160" y="3279013"/>
                    <a:pt x="21844" y="3274568"/>
                    <a:pt x="32766" y="3277743"/>
                  </a:cubicBezTo>
                  <a:cubicBezTo>
                    <a:pt x="43688" y="3280918"/>
                    <a:pt x="51181" y="3290951"/>
                    <a:pt x="51181" y="3302254"/>
                  </a:cubicBezTo>
                  <a:cubicBezTo>
                    <a:pt x="51181" y="5097780"/>
                    <a:pt x="1506601" y="6553454"/>
                    <a:pt x="3302000" y="6553454"/>
                  </a:cubicBezTo>
                  <a:cubicBezTo>
                    <a:pt x="5097399" y="6553454"/>
                    <a:pt x="6552819" y="5097907"/>
                    <a:pt x="6552819" y="3302254"/>
                  </a:cubicBezTo>
                  <a:lnTo>
                    <a:pt x="6578346" y="3302254"/>
                  </a:lnTo>
                  <a:lnTo>
                    <a:pt x="6552819" y="3302254"/>
                  </a:lnTo>
                  <a:cubicBezTo>
                    <a:pt x="6552819" y="1506728"/>
                    <a:pt x="5097399" y="51054"/>
                    <a:pt x="3302000" y="51054"/>
                  </a:cubicBezTo>
                  <a:lnTo>
                    <a:pt x="3302000" y="25527"/>
                  </a:lnTo>
                  <a:lnTo>
                    <a:pt x="3302000" y="51181"/>
                  </a:lnTo>
                  <a:cubicBezTo>
                    <a:pt x="1506601" y="51181"/>
                    <a:pt x="51181" y="1506728"/>
                    <a:pt x="51181" y="3302381"/>
                  </a:cubicBezTo>
                  <a:close/>
                </a:path>
              </a:pathLst>
            </a:custGeom>
            <a:solidFill>
              <a:srgbClr val="999999"/>
            </a:solidFill>
          </p:spPr>
        </p:sp>
      </p:grpSp>
      <p:grpSp>
        <p:nvGrpSpPr>
          <p:cNvPr id="5" name="Group 5"/>
          <p:cNvGrpSpPr/>
          <p:nvPr/>
        </p:nvGrpSpPr>
        <p:grpSpPr>
          <a:xfrm>
            <a:off x="10860907" y="4278313"/>
            <a:ext cx="1309387" cy="2127228"/>
            <a:chOff x="0" y="0"/>
            <a:chExt cx="1346400" cy="2187360"/>
          </a:xfrm>
        </p:grpSpPr>
        <p:sp>
          <p:nvSpPr>
            <p:cNvPr id="6" name="Freeform 6"/>
            <p:cNvSpPr/>
            <p:nvPr/>
          </p:nvSpPr>
          <p:spPr>
            <a:xfrm>
              <a:off x="0" y="0"/>
              <a:ext cx="1346454" cy="2187448"/>
            </a:xfrm>
            <a:custGeom>
              <a:avLst/>
              <a:gdLst/>
              <a:ahLst/>
              <a:cxnLst/>
              <a:rect l="l" t="t" r="r" b="b"/>
              <a:pathLst>
                <a:path w="1346454" h="2187448">
                  <a:moveTo>
                    <a:pt x="1346454" y="472694"/>
                  </a:moveTo>
                  <a:cubicBezTo>
                    <a:pt x="993775" y="0"/>
                    <a:pt x="993775" y="0"/>
                    <a:pt x="993775" y="0"/>
                  </a:cubicBezTo>
                  <a:cubicBezTo>
                    <a:pt x="697230" y="216281"/>
                    <a:pt x="464820" y="512826"/>
                    <a:pt x="328549" y="849249"/>
                  </a:cubicBezTo>
                  <a:cubicBezTo>
                    <a:pt x="0" y="897382"/>
                    <a:pt x="0" y="897382"/>
                    <a:pt x="0" y="897382"/>
                  </a:cubicBezTo>
                  <a:cubicBezTo>
                    <a:pt x="240411" y="1129792"/>
                    <a:pt x="240411" y="1129792"/>
                    <a:pt x="240411" y="1129792"/>
                  </a:cubicBezTo>
                  <a:cubicBezTo>
                    <a:pt x="208407" y="1274064"/>
                    <a:pt x="184277" y="1426210"/>
                    <a:pt x="184277" y="1586484"/>
                  </a:cubicBezTo>
                  <a:cubicBezTo>
                    <a:pt x="184277" y="1794764"/>
                    <a:pt x="216281" y="1995170"/>
                    <a:pt x="280416" y="2187448"/>
                  </a:cubicBezTo>
                  <a:cubicBezTo>
                    <a:pt x="865505" y="1971040"/>
                    <a:pt x="865505" y="1971040"/>
                    <a:pt x="865505" y="1971040"/>
                  </a:cubicBezTo>
                  <a:cubicBezTo>
                    <a:pt x="817372" y="1842897"/>
                    <a:pt x="793369" y="1698625"/>
                    <a:pt x="793369" y="1554353"/>
                  </a:cubicBezTo>
                  <a:cubicBezTo>
                    <a:pt x="793369" y="1105662"/>
                    <a:pt x="1017778" y="713105"/>
                    <a:pt x="1346327" y="472694"/>
                  </a:cubicBezTo>
                  <a:close/>
                </a:path>
              </a:pathLst>
            </a:custGeom>
            <a:gradFill rotWithShape="1">
              <a:gsLst>
                <a:gs pos="0">
                  <a:srgbClr val="000000">
                    <a:alpha val="100000"/>
                  </a:srgbClr>
                </a:gs>
                <a:gs pos="100000">
                  <a:srgbClr val="555555">
                    <a:alpha val="100000"/>
                  </a:srgbClr>
                </a:gs>
              </a:gsLst>
              <a:lin ang="0"/>
            </a:gradFill>
          </p:spPr>
        </p:sp>
      </p:grpSp>
      <p:grpSp>
        <p:nvGrpSpPr>
          <p:cNvPr id="7" name="Group 7"/>
          <p:cNvGrpSpPr/>
          <p:nvPr/>
        </p:nvGrpSpPr>
        <p:grpSpPr>
          <a:xfrm>
            <a:off x="11132587" y="6192678"/>
            <a:ext cx="1806533" cy="1522249"/>
            <a:chOff x="0" y="0"/>
            <a:chExt cx="1857600" cy="1565280"/>
          </a:xfrm>
        </p:grpSpPr>
        <p:sp>
          <p:nvSpPr>
            <p:cNvPr id="8" name="Freeform 8"/>
            <p:cNvSpPr/>
            <p:nvPr/>
          </p:nvSpPr>
          <p:spPr>
            <a:xfrm>
              <a:off x="0" y="0"/>
              <a:ext cx="1857629" cy="1565275"/>
            </a:xfrm>
            <a:custGeom>
              <a:avLst/>
              <a:gdLst/>
              <a:ahLst/>
              <a:cxnLst/>
              <a:rect l="l" t="t" r="r" b="b"/>
              <a:pathLst>
                <a:path w="1857629" h="1565275">
                  <a:moveTo>
                    <a:pt x="1857629" y="931164"/>
                  </a:moveTo>
                  <a:cubicBezTo>
                    <a:pt x="1265047" y="931164"/>
                    <a:pt x="760603" y="537845"/>
                    <a:pt x="584454" y="0"/>
                  </a:cubicBezTo>
                  <a:cubicBezTo>
                    <a:pt x="0" y="216789"/>
                    <a:pt x="0" y="216789"/>
                    <a:pt x="0" y="216789"/>
                  </a:cubicBezTo>
                  <a:cubicBezTo>
                    <a:pt x="112141" y="569976"/>
                    <a:pt x="320294" y="874903"/>
                    <a:pt x="592455" y="1099693"/>
                  </a:cubicBezTo>
                  <a:cubicBezTo>
                    <a:pt x="536448" y="1444879"/>
                    <a:pt x="536448" y="1444879"/>
                    <a:pt x="536448" y="1444879"/>
                  </a:cubicBezTo>
                  <a:cubicBezTo>
                    <a:pt x="840740" y="1284351"/>
                    <a:pt x="840740" y="1284351"/>
                    <a:pt x="840740" y="1284351"/>
                  </a:cubicBezTo>
                  <a:cubicBezTo>
                    <a:pt x="1137031" y="1461008"/>
                    <a:pt x="1489329" y="1565275"/>
                    <a:pt x="1857629" y="1565275"/>
                  </a:cubicBezTo>
                  <a:lnTo>
                    <a:pt x="1857629" y="931164"/>
                  </a:lnTo>
                  <a:close/>
                </a:path>
              </a:pathLst>
            </a:custGeom>
            <a:gradFill rotWithShape="1">
              <a:gsLst>
                <a:gs pos="0">
                  <a:srgbClr val="000000">
                    <a:alpha val="100000"/>
                  </a:srgbClr>
                </a:gs>
                <a:gs pos="100000">
                  <a:srgbClr val="555555">
                    <a:alpha val="100000"/>
                  </a:srgbClr>
                </a:gs>
              </a:gsLst>
              <a:lin ang="0"/>
            </a:gradFill>
          </p:spPr>
        </p:sp>
      </p:grpSp>
      <p:grpSp>
        <p:nvGrpSpPr>
          <p:cNvPr id="9" name="Group 9"/>
          <p:cNvGrpSpPr/>
          <p:nvPr/>
        </p:nvGrpSpPr>
        <p:grpSpPr>
          <a:xfrm>
            <a:off x="12939120" y="6192678"/>
            <a:ext cx="1806533" cy="1522249"/>
            <a:chOff x="0" y="0"/>
            <a:chExt cx="1857600" cy="1565280"/>
          </a:xfrm>
        </p:grpSpPr>
        <p:sp>
          <p:nvSpPr>
            <p:cNvPr id="10" name="Freeform 10"/>
            <p:cNvSpPr/>
            <p:nvPr/>
          </p:nvSpPr>
          <p:spPr>
            <a:xfrm>
              <a:off x="0" y="0"/>
              <a:ext cx="1857629" cy="1565275"/>
            </a:xfrm>
            <a:custGeom>
              <a:avLst/>
              <a:gdLst/>
              <a:ahLst/>
              <a:cxnLst/>
              <a:rect l="l" t="t" r="r" b="b"/>
              <a:pathLst>
                <a:path w="1857629" h="1565275">
                  <a:moveTo>
                    <a:pt x="1857629" y="216789"/>
                  </a:moveTo>
                  <a:cubicBezTo>
                    <a:pt x="1273048" y="0"/>
                    <a:pt x="1273048" y="0"/>
                    <a:pt x="1273048" y="0"/>
                  </a:cubicBezTo>
                  <a:cubicBezTo>
                    <a:pt x="1096899" y="537845"/>
                    <a:pt x="592455" y="931164"/>
                    <a:pt x="0" y="931164"/>
                  </a:cubicBezTo>
                  <a:cubicBezTo>
                    <a:pt x="0" y="1565275"/>
                    <a:pt x="0" y="1565275"/>
                    <a:pt x="0" y="1565275"/>
                  </a:cubicBezTo>
                  <a:cubicBezTo>
                    <a:pt x="368300" y="1565275"/>
                    <a:pt x="720598" y="1460881"/>
                    <a:pt x="1016889" y="1284351"/>
                  </a:cubicBezTo>
                  <a:cubicBezTo>
                    <a:pt x="1321181" y="1444879"/>
                    <a:pt x="1321181" y="1444879"/>
                    <a:pt x="1321181" y="1444879"/>
                  </a:cubicBezTo>
                  <a:cubicBezTo>
                    <a:pt x="1265174" y="1099693"/>
                    <a:pt x="1265174" y="1099693"/>
                    <a:pt x="1265174" y="1099693"/>
                  </a:cubicBezTo>
                  <a:cubicBezTo>
                    <a:pt x="1537462" y="874903"/>
                    <a:pt x="1745615" y="569849"/>
                    <a:pt x="1857629" y="216662"/>
                  </a:cubicBezTo>
                  <a:close/>
                </a:path>
              </a:pathLst>
            </a:custGeom>
            <a:gradFill rotWithShape="1">
              <a:gsLst>
                <a:gs pos="0">
                  <a:srgbClr val="000000">
                    <a:alpha val="100000"/>
                  </a:srgbClr>
                </a:gs>
                <a:gs pos="100000">
                  <a:srgbClr val="555555">
                    <a:alpha val="100000"/>
                  </a:srgbClr>
                </a:gs>
              </a:gsLst>
              <a:lin ang="0"/>
            </a:gradFill>
          </p:spPr>
        </p:sp>
      </p:grpSp>
      <p:grpSp>
        <p:nvGrpSpPr>
          <p:cNvPr id="11" name="Group 11"/>
          <p:cNvGrpSpPr/>
          <p:nvPr/>
        </p:nvGrpSpPr>
        <p:grpSpPr>
          <a:xfrm>
            <a:off x="13710748" y="4278313"/>
            <a:ext cx="1306586" cy="2127228"/>
            <a:chOff x="0" y="0"/>
            <a:chExt cx="1343520" cy="2187360"/>
          </a:xfrm>
        </p:grpSpPr>
        <p:sp>
          <p:nvSpPr>
            <p:cNvPr id="12" name="Freeform 12"/>
            <p:cNvSpPr/>
            <p:nvPr/>
          </p:nvSpPr>
          <p:spPr>
            <a:xfrm>
              <a:off x="0" y="0"/>
              <a:ext cx="1343533" cy="2187321"/>
            </a:xfrm>
            <a:custGeom>
              <a:avLst/>
              <a:gdLst/>
              <a:ahLst/>
              <a:cxnLst/>
              <a:rect l="l" t="t" r="r" b="b"/>
              <a:pathLst>
                <a:path w="1343533" h="2187321">
                  <a:moveTo>
                    <a:pt x="1343533" y="897382"/>
                  </a:moveTo>
                  <a:cubicBezTo>
                    <a:pt x="1015619" y="849249"/>
                    <a:pt x="1015619" y="849249"/>
                    <a:pt x="1015619" y="849249"/>
                  </a:cubicBezTo>
                  <a:cubicBezTo>
                    <a:pt x="879729" y="512826"/>
                    <a:pt x="647827" y="216281"/>
                    <a:pt x="351917" y="0"/>
                  </a:cubicBezTo>
                  <a:cubicBezTo>
                    <a:pt x="0" y="472694"/>
                    <a:pt x="0" y="472694"/>
                    <a:pt x="0" y="472694"/>
                  </a:cubicBezTo>
                  <a:cubicBezTo>
                    <a:pt x="327914" y="713105"/>
                    <a:pt x="551815" y="1105662"/>
                    <a:pt x="551815" y="1554353"/>
                  </a:cubicBezTo>
                  <a:cubicBezTo>
                    <a:pt x="551815" y="1698625"/>
                    <a:pt x="527812" y="1842770"/>
                    <a:pt x="479806" y="1971040"/>
                  </a:cubicBezTo>
                  <a:cubicBezTo>
                    <a:pt x="1063625" y="2187321"/>
                    <a:pt x="1063625" y="2187321"/>
                    <a:pt x="1063625" y="2187321"/>
                  </a:cubicBezTo>
                  <a:cubicBezTo>
                    <a:pt x="1127633" y="1995043"/>
                    <a:pt x="1159637" y="1794764"/>
                    <a:pt x="1159637" y="1586357"/>
                  </a:cubicBezTo>
                  <a:cubicBezTo>
                    <a:pt x="1159637" y="1426083"/>
                    <a:pt x="1135634" y="1273937"/>
                    <a:pt x="1103630" y="1129665"/>
                  </a:cubicBezTo>
                  <a:lnTo>
                    <a:pt x="1343533" y="897255"/>
                  </a:lnTo>
                  <a:close/>
                </a:path>
              </a:pathLst>
            </a:custGeom>
            <a:gradFill rotWithShape="1">
              <a:gsLst>
                <a:gs pos="0">
                  <a:srgbClr val="000000">
                    <a:alpha val="100000"/>
                  </a:srgbClr>
                </a:gs>
                <a:gs pos="100000">
                  <a:srgbClr val="555555">
                    <a:alpha val="100000"/>
                  </a:srgbClr>
                </a:gs>
              </a:gsLst>
              <a:lin ang="0"/>
            </a:gradFill>
          </p:spPr>
        </p:sp>
      </p:grpSp>
      <p:grpSp>
        <p:nvGrpSpPr>
          <p:cNvPr id="13" name="Group 13"/>
          <p:cNvGrpSpPr/>
          <p:nvPr/>
        </p:nvGrpSpPr>
        <p:grpSpPr>
          <a:xfrm>
            <a:off x="11824391" y="3645326"/>
            <a:ext cx="2229458" cy="1093023"/>
            <a:chOff x="0" y="0"/>
            <a:chExt cx="2292480" cy="1123920"/>
          </a:xfrm>
        </p:grpSpPr>
        <p:sp>
          <p:nvSpPr>
            <p:cNvPr id="14" name="Freeform 14"/>
            <p:cNvSpPr/>
            <p:nvPr/>
          </p:nvSpPr>
          <p:spPr>
            <a:xfrm>
              <a:off x="0" y="0"/>
              <a:ext cx="2292477" cy="1123950"/>
            </a:xfrm>
            <a:custGeom>
              <a:avLst/>
              <a:gdLst/>
              <a:ahLst/>
              <a:cxnLst/>
              <a:rect l="l" t="t" r="r" b="b"/>
              <a:pathLst>
                <a:path w="2292477" h="1123950">
                  <a:moveTo>
                    <a:pt x="1290574" y="280924"/>
                  </a:moveTo>
                  <a:cubicBezTo>
                    <a:pt x="1146302" y="0"/>
                    <a:pt x="1146302" y="0"/>
                    <a:pt x="1146302" y="0"/>
                  </a:cubicBezTo>
                  <a:cubicBezTo>
                    <a:pt x="1001903" y="280924"/>
                    <a:pt x="1001903" y="280924"/>
                    <a:pt x="1001903" y="280924"/>
                  </a:cubicBezTo>
                  <a:cubicBezTo>
                    <a:pt x="625221" y="313055"/>
                    <a:pt x="280543" y="441579"/>
                    <a:pt x="0" y="650240"/>
                  </a:cubicBezTo>
                  <a:cubicBezTo>
                    <a:pt x="352679" y="1123950"/>
                    <a:pt x="352679" y="1123950"/>
                    <a:pt x="352679" y="1123950"/>
                  </a:cubicBezTo>
                  <a:cubicBezTo>
                    <a:pt x="577088" y="955294"/>
                    <a:pt x="849630" y="859028"/>
                    <a:pt x="1146302" y="859028"/>
                  </a:cubicBezTo>
                  <a:cubicBezTo>
                    <a:pt x="1442974" y="859028"/>
                    <a:pt x="1715389" y="955421"/>
                    <a:pt x="1939798" y="1123950"/>
                  </a:cubicBezTo>
                  <a:cubicBezTo>
                    <a:pt x="2292477" y="650240"/>
                    <a:pt x="2292477" y="650240"/>
                    <a:pt x="2292477" y="650240"/>
                  </a:cubicBezTo>
                  <a:cubicBezTo>
                    <a:pt x="2011934" y="441452"/>
                    <a:pt x="1667256" y="313055"/>
                    <a:pt x="1290574" y="280924"/>
                  </a:cubicBezTo>
                  <a:close/>
                </a:path>
              </a:pathLst>
            </a:custGeom>
            <a:gradFill rotWithShape="1">
              <a:gsLst>
                <a:gs pos="0">
                  <a:srgbClr val="000000">
                    <a:alpha val="100000"/>
                  </a:srgbClr>
                </a:gs>
                <a:gs pos="100000">
                  <a:srgbClr val="555555">
                    <a:alpha val="100000"/>
                  </a:srgbClr>
                </a:gs>
              </a:gsLst>
              <a:lin ang="0"/>
            </a:gradFill>
          </p:spPr>
        </p:sp>
      </p:grpSp>
      <p:grpSp>
        <p:nvGrpSpPr>
          <p:cNvPr id="15" name="Group 15"/>
          <p:cNvGrpSpPr/>
          <p:nvPr/>
        </p:nvGrpSpPr>
        <p:grpSpPr>
          <a:xfrm>
            <a:off x="11997342" y="4837078"/>
            <a:ext cx="1883556" cy="1883556"/>
            <a:chOff x="0" y="0"/>
            <a:chExt cx="1936800" cy="1936800"/>
          </a:xfrm>
        </p:grpSpPr>
        <p:sp>
          <p:nvSpPr>
            <p:cNvPr id="16" name="Freeform 16"/>
            <p:cNvSpPr/>
            <p:nvPr/>
          </p:nvSpPr>
          <p:spPr>
            <a:xfrm>
              <a:off x="0" y="0"/>
              <a:ext cx="1936750" cy="1936750"/>
            </a:xfrm>
            <a:custGeom>
              <a:avLst/>
              <a:gdLst/>
              <a:ahLst/>
              <a:cxnLst/>
              <a:rect l="l" t="t" r="r" b="b"/>
              <a:pathLst>
                <a:path w="1936750" h="1936750">
                  <a:moveTo>
                    <a:pt x="0" y="968375"/>
                  </a:moveTo>
                  <a:cubicBezTo>
                    <a:pt x="0" y="433578"/>
                    <a:pt x="433578" y="0"/>
                    <a:pt x="968375" y="0"/>
                  </a:cubicBezTo>
                  <a:cubicBezTo>
                    <a:pt x="1503172" y="0"/>
                    <a:pt x="1936750" y="433578"/>
                    <a:pt x="1936750" y="968375"/>
                  </a:cubicBezTo>
                  <a:cubicBezTo>
                    <a:pt x="1936750" y="1503172"/>
                    <a:pt x="1503172" y="1936750"/>
                    <a:pt x="968375" y="1936750"/>
                  </a:cubicBezTo>
                  <a:cubicBezTo>
                    <a:pt x="433578" y="1936750"/>
                    <a:pt x="0" y="1503172"/>
                    <a:pt x="0" y="968375"/>
                  </a:cubicBezTo>
                  <a:close/>
                </a:path>
              </a:pathLst>
            </a:custGeom>
            <a:gradFill rotWithShape="1">
              <a:gsLst>
                <a:gs pos="0">
                  <a:srgbClr val="000000">
                    <a:alpha val="100000"/>
                  </a:srgbClr>
                </a:gs>
                <a:gs pos="100000">
                  <a:srgbClr val="555555">
                    <a:alpha val="100000"/>
                  </a:srgbClr>
                </a:gs>
              </a:gsLst>
              <a:lin ang="0"/>
            </a:gradFill>
          </p:spPr>
        </p:sp>
      </p:grpSp>
      <p:grpSp>
        <p:nvGrpSpPr>
          <p:cNvPr id="17" name="Group 17"/>
          <p:cNvGrpSpPr/>
          <p:nvPr/>
        </p:nvGrpSpPr>
        <p:grpSpPr>
          <a:xfrm>
            <a:off x="12238213" y="1950126"/>
            <a:ext cx="1404615" cy="1404615"/>
            <a:chOff x="0" y="0"/>
            <a:chExt cx="1444320" cy="1444320"/>
          </a:xfrm>
        </p:grpSpPr>
        <p:sp>
          <p:nvSpPr>
            <p:cNvPr id="18" name="Freeform 18"/>
            <p:cNvSpPr/>
            <p:nvPr/>
          </p:nvSpPr>
          <p:spPr>
            <a:xfrm>
              <a:off x="0" y="0"/>
              <a:ext cx="1444244" cy="1444244"/>
            </a:xfrm>
            <a:custGeom>
              <a:avLst/>
              <a:gdLst/>
              <a:ahLst/>
              <a:cxnLst/>
              <a:rect l="l" t="t" r="r" b="b"/>
              <a:pathLst>
                <a:path w="1444244" h="1444244">
                  <a:moveTo>
                    <a:pt x="0" y="722122"/>
                  </a:moveTo>
                  <a:cubicBezTo>
                    <a:pt x="0" y="323342"/>
                    <a:pt x="323342" y="0"/>
                    <a:pt x="722122" y="0"/>
                  </a:cubicBezTo>
                  <a:cubicBezTo>
                    <a:pt x="1120902" y="0"/>
                    <a:pt x="1444244" y="323342"/>
                    <a:pt x="1444244" y="722122"/>
                  </a:cubicBezTo>
                  <a:cubicBezTo>
                    <a:pt x="1444244" y="1120902"/>
                    <a:pt x="1120902" y="1444244"/>
                    <a:pt x="722122" y="1444244"/>
                  </a:cubicBezTo>
                  <a:cubicBezTo>
                    <a:pt x="323342" y="1444244"/>
                    <a:pt x="0" y="1121029"/>
                    <a:pt x="0" y="722122"/>
                  </a:cubicBezTo>
                  <a:close/>
                </a:path>
              </a:pathLst>
            </a:custGeom>
            <a:gradFill rotWithShape="1">
              <a:gsLst>
                <a:gs pos="0">
                  <a:srgbClr val="000000">
                    <a:alpha val="100000"/>
                  </a:srgbClr>
                </a:gs>
                <a:gs pos="100000">
                  <a:srgbClr val="555555">
                    <a:alpha val="100000"/>
                  </a:srgbClr>
                </a:gs>
              </a:gsLst>
              <a:lin ang="0"/>
            </a:gradFill>
          </p:spPr>
        </p:sp>
      </p:grpSp>
      <p:grpSp>
        <p:nvGrpSpPr>
          <p:cNvPr id="19" name="Group 19"/>
          <p:cNvGrpSpPr/>
          <p:nvPr/>
        </p:nvGrpSpPr>
        <p:grpSpPr>
          <a:xfrm>
            <a:off x="15335228" y="4145274"/>
            <a:ext cx="1404615" cy="1405315"/>
            <a:chOff x="0" y="0"/>
            <a:chExt cx="1444320" cy="1445040"/>
          </a:xfrm>
        </p:grpSpPr>
        <p:sp>
          <p:nvSpPr>
            <p:cNvPr id="20" name="Freeform 20"/>
            <p:cNvSpPr/>
            <p:nvPr/>
          </p:nvSpPr>
          <p:spPr>
            <a:xfrm>
              <a:off x="0" y="0"/>
              <a:ext cx="1444244" cy="1445006"/>
            </a:xfrm>
            <a:custGeom>
              <a:avLst/>
              <a:gdLst/>
              <a:ahLst/>
              <a:cxnLst/>
              <a:rect l="l" t="t" r="r" b="b"/>
              <a:pathLst>
                <a:path w="1444244" h="1445006">
                  <a:moveTo>
                    <a:pt x="0" y="722503"/>
                  </a:moveTo>
                  <a:cubicBezTo>
                    <a:pt x="0" y="323469"/>
                    <a:pt x="323342" y="0"/>
                    <a:pt x="722122" y="0"/>
                  </a:cubicBezTo>
                  <a:cubicBezTo>
                    <a:pt x="1120902" y="0"/>
                    <a:pt x="1444244" y="323469"/>
                    <a:pt x="1444244" y="722503"/>
                  </a:cubicBezTo>
                  <a:cubicBezTo>
                    <a:pt x="1444244" y="1121537"/>
                    <a:pt x="1120902" y="1445006"/>
                    <a:pt x="722122" y="1445006"/>
                  </a:cubicBezTo>
                  <a:cubicBezTo>
                    <a:pt x="323342" y="1445006"/>
                    <a:pt x="0" y="1121537"/>
                    <a:pt x="0" y="722503"/>
                  </a:cubicBezTo>
                  <a:close/>
                </a:path>
              </a:pathLst>
            </a:custGeom>
            <a:gradFill rotWithShape="1">
              <a:gsLst>
                <a:gs pos="0">
                  <a:srgbClr val="000000">
                    <a:alpha val="100000"/>
                  </a:srgbClr>
                </a:gs>
                <a:gs pos="100000">
                  <a:srgbClr val="555555">
                    <a:alpha val="100000"/>
                  </a:srgbClr>
                </a:gs>
              </a:gsLst>
              <a:lin ang="0"/>
            </a:gradFill>
          </p:spPr>
        </p:sp>
      </p:grpSp>
      <p:grpSp>
        <p:nvGrpSpPr>
          <p:cNvPr id="21" name="Group 21"/>
          <p:cNvGrpSpPr/>
          <p:nvPr/>
        </p:nvGrpSpPr>
        <p:grpSpPr>
          <a:xfrm>
            <a:off x="14180587" y="7721229"/>
            <a:ext cx="1404615" cy="1404615"/>
            <a:chOff x="0" y="0"/>
            <a:chExt cx="1444320" cy="1444320"/>
          </a:xfrm>
        </p:grpSpPr>
        <p:sp>
          <p:nvSpPr>
            <p:cNvPr id="22" name="Freeform 22"/>
            <p:cNvSpPr/>
            <p:nvPr/>
          </p:nvSpPr>
          <p:spPr>
            <a:xfrm>
              <a:off x="0" y="0"/>
              <a:ext cx="1444244" cy="1444244"/>
            </a:xfrm>
            <a:custGeom>
              <a:avLst/>
              <a:gdLst/>
              <a:ahLst/>
              <a:cxnLst/>
              <a:rect l="l" t="t" r="r" b="b"/>
              <a:pathLst>
                <a:path w="1444244" h="1444244">
                  <a:moveTo>
                    <a:pt x="0" y="722122"/>
                  </a:moveTo>
                  <a:cubicBezTo>
                    <a:pt x="0" y="323342"/>
                    <a:pt x="323342" y="0"/>
                    <a:pt x="722122" y="0"/>
                  </a:cubicBezTo>
                  <a:cubicBezTo>
                    <a:pt x="1120902" y="0"/>
                    <a:pt x="1444244" y="323342"/>
                    <a:pt x="1444244" y="722122"/>
                  </a:cubicBezTo>
                  <a:cubicBezTo>
                    <a:pt x="1444244" y="1120902"/>
                    <a:pt x="1120902" y="1444244"/>
                    <a:pt x="722122" y="1444244"/>
                  </a:cubicBezTo>
                  <a:cubicBezTo>
                    <a:pt x="323342" y="1444244"/>
                    <a:pt x="0" y="1121029"/>
                    <a:pt x="0" y="722122"/>
                  </a:cubicBezTo>
                  <a:close/>
                </a:path>
              </a:pathLst>
            </a:custGeom>
            <a:gradFill rotWithShape="1">
              <a:gsLst>
                <a:gs pos="0">
                  <a:srgbClr val="000000">
                    <a:alpha val="100000"/>
                  </a:srgbClr>
                </a:gs>
                <a:gs pos="100000">
                  <a:srgbClr val="555555">
                    <a:alpha val="100000"/>
                  </a:srgbClr>
                </a:gs>
              </a:gsLst>
              <a:lin ang="0"/>
            </a:gradFill>
          </p:spPr>
        </p:sp>
      </p:grpSp>
      <p:grpSp>
        <p:nvGrpSpPr>
          <p:cNvPr id="23" name="Group 23"/>
          <p:cNvGrpSpPr/>
          <p:nvPr/>
        </p:nvGrpSpPr>
        <p:grpSpPr>
          <a:xfrm>
            <a:off x="10376364" y="7721229"/>
            <a:ext cx="1404615" cy="1404615"/>
            <a:chOff x="0" y="0"/>
            <a:chExt cx="1444320" cy="1444320"/>
          </a:xfrm>
        </p:grpSpPr>
        <p:sp>
          <p:nvSpPr>
            <p:cNvPr id="24" name="Freeform 24"/>
            <p:cNvSpPr/>
            <p:nvPr/>
          </p:nvSpPr>
          <p:spPr>
            <a:xfrm>
              <a:off x="0" y="0"/>
              <a:ext cx="1444244" cy="1444244"/>
            </a:xfrm>
            <a:custGeom>
              <a:avLst/>
              <a:gdLst/>
              <a:ahLst/>
              <a:cxnLst/>
              <a:rect l="l" t="t" r="r" b="b"/>
              <a:pathLst>
                <a:path w="1444244" h="1444244">
                  <a:moveTo>
                    <a:pt x="0" y="722122"/>
                  </a:moveTo>
                  <a:cubicBezTo>
                    <a:pt x="0" y="323342"/>
                    <a:pt x="323342" y="0"/>
                    <a:pt x="722122" y="0"/>
                  </a:cubicBezTo>
                  <a:cubicBezTo>
                    <a:pt x="1120902" y="0"/>
                    <a:pt x="1444244" y="323342"/>
                    <a:pt x="1444244" y="722122"/>
                  </a:cubicBezTo>
                  <a:cubicBezTo>
                    <a:pt x="1444244" y="1120902"/>
                    <a:pt x="1120902" y="1444244"/>
                    <a:pt x="722122" y="1444244"/>
                  </a:cubicBezTo>
                  <a:cubicBezTo>
                    <a:pt x="323342" y="1444244"/>
                    <a:pt x="0" y="1121029"/>
                    <a:pt x="0" y="722122"/>
                  </a:cubicBezTo>
                  <a:close/>
                </a:path>
              </a:pathLst>
            </a:custGeom>
            <a:gradFill rotWithShape="1">
              <a:gsLst>
                <a:gs pos="0">
                  <a:srgbClr val="000000">
                    <a:alpha val="100000"/>
                  </a:srgbClr>
                </a:gs>
                <a:gs pos="100000">
                  <a:srgbClr val="555555">
                    <a:alpha val="100000"/>
                  </a:srgbClr>
                </a:gs>
              </a:gsLst>
              <a:lin ang="0"/>
            </a:gradFill>
          </p:spPr>
        </p:sp>
      </p:grpSp>
      <p:grpSp>
        <p:nvGrpSpPr>
          <p:cNvPr id="25" name="Group 25"/>
          <p:cNvGrpSpPr/>
          <p:nvPr/>
        </p:nvGrpSpPr>
        <p:grpSpPr>
          <a:xfrm>
            <a:off x="9144000" y="4145274"/>
            <a:ext cx="1405315" cy="1405315"/>
            <a:chOff x="0" y="0"/>
            <a:chExt cx="1445040" cy="1445040"/>
          </a:xfrm>
        </p:grpSpPr>
        <p:sp>
          <p:nvSpPr>
            <p:cNvPr id="26" name="Freeform 26"/>
            <p:cNvSpPr/>
            <p:nvPr/>
          </p:nvSpPr>
          <p:spPr>
            <a:xfrm>
              <a:off x="0" y="0"/>
              <a:ext cx="1445006" cy="1445006"/>
            </a:xfrm>
            <a:custGeom>
              <a:avLst/>
              <a:gdLst/>
              <a:ahLst/>
              <a:cxnLst/>
              <a:rect l="l" t="t" r="r" b="b"/>
              <a:pathLst>
                <a:path w="1445006" h="1445006">
                  <a:moveTo>
                    <a:pt x="0" y="722503"/>
                  </a:moveTo>
                  <a:cubicBezTo>
                    <a:pt x="0" y="323469"/>
                    <a:pt x="323469" y="0"/>
                    <a:pt x="722503" y="0"/>
                  </a:cubicBezTo>
                  <a:cubicBezTo>
                    <a:pt x="1121537" y="0"/>
                    <a:pt x="1445006" y="323469"/>
                    <a:pt x="1445006" y="722503"/>
                  </a:cubicBezTo>
                  <a:cubicBezTo>
                    <a:pt x="1445006" y="1121537"/>
                    <a:pt x="1121537" y="1445006"/>
                    <a:pt x="722503" y="1445006"/>
                  </a:cubicBezTo>
                  <a:cubicBezTo>
                    <a:pt x="323469" y="1445006"/>
                    <a:pt x="0" y="1121537"/>
                    <a:pt x="0" y="722503"/>
                  </a:cubicBezTo>
                  <a:close/>
                </a:path>
              </a:pathLst>
            </a:custGeom>
            <a:gradFill rotWithShape="1">
              <a:gsLst>
                <a:gs pos="0">
                  <a:srgbClr val="000000">
                    <a:alpha val="100000"/>
                  </a:srgbClr>
                </a:gs>
                <a:gs pos="100000">
                  <a:srgbClr val="555555">
                    <a:alpha val="100000"/>
                  </a:srgbClr>
                </a:gs>
              </a:gsLst>
              <a:lin ang="0"/>
            </a:gradFill>
          </p:spPr>
        </p:sp>
      </p:grpSp>
      <p:sp>
        <p:nvSpPr>
          <p:cNvPr id="27" name="TextBox 27"/>
          <p:cNvSpPr txBox="1"/>
          <p:nvPr/>
        </p:nvSpPr>
        <p:spPr>
          <a:xfrm>
            <a:off x="1323900" y="1585199"/>
            <a:ext cx="6015768" cy="898392"/>
          </a:xfrm>
          <a:prstGeom prst="rect">
            <a:avLst/>
          </a:prstGeom>
        </p:spPr>
        <p:txBody>
          <a:bodyPr lIns="0" tIns="0" rIns="0" bIns="0" rtlCol="0" anchor="t">
            <a:spAutoFit/>
          </a:bodyPr>
          <a:lstStyle/>
          <a:p>
            <a:pPr lvl="0" algn="ctr">
              <a:lnSpc>
                <a:spcPts val="7291"/>
              </a:lnSpc>
              <a:spcBef>
                <a:spcPct val="0"/>
              </a:spcBef>
            </a:pPr>
            <a:r>
              <a:rPr lang="uk-UA" sz="5283" b="1" spc="184" dirty="0">
                <a:solidFill>
                  <a:srgbClr val="010101"/>
                </a:solidFill>
                <a:latin typeface="Archivo Black"/>
              </a:rPr>
              <a:t>Витрати </a:t>
            </a:r>
            <a:r>
              <a:rPr lang="uk-UA" sz="5283" b="1" spc="184" dirty="0" err="1" smtClean="0">
                <a:solidFill>
                  <a:srgbClr val="010101"/>
                </a:solidFill>
                <a:latin typeface="Archivo Black"/>
              </a:rPr>
              <a:t>проєкту</a:t>
            </a:r>
            <a:endParaRPr lang="en-US" sz="5283" b="1" u="none" strike="noStrike" spc="184" dirty="0">
              <a:solidFill>
                <a:srgbClr val="010101"/>
              </a:solidFill>
              <a:latin typeface="Archivo Black"/>
            </a:endParaRPr>
          </a:p>
        </p:txBody>
      </p:sp>
      <p:sp>
        <p:nvSpPr>
          <p:cNvPr id="29" name="TextBox 29"/>
          <p:cNvSpPr txBox="1"/>
          <p:nvPr/>
        </p:nvSpPr>
        <p:spPr>
          <a:xfrm>
            <a:off x="12142895" y="5643311"/>
            <a:ext cx="1552289" cy="291234"/>
          </a:xfrm>
          <a:prstGeom prst="rect">
            <a:avLst/>
          </a:prstGeom>
        </p:spPr>
        <p:txBody>
          <a:bodyPr lIns="0" tIns="0" rIns="0" bIns="0" rtlCol="0" anchor="t">
            <a:spAutoFit/>
          </a:bodyPr>
          <a:lstStyle/>
          <a:p>
            <a:pPr algn="ctr">
              <a:lnSpc>
                <a:spcPts val="2216"/>
              </a:lnSpc>
            </a:pPr>
            <a:r>
              <a:rPr lang="en-US" sz="3200" spc="-36" dirty="0" err="1" smtClean="0">
                <a:solidFill>
                  <a:srgbClr val="F2F4F5"/>
                </a:solidFill>
                <a:latin typeface="Montserrat Light"/>
              </a:rPr>
              <a:t>Inclusio</a:t>
            </a:r>
            <a:endParaRPr lang="en-US" sz="3200" spc="-36" dirty="0">
              <a:solidFill>
                <a:srgbClr val="F2F4F5"/>
              </a:solidFill>
              <a:latin typeface="Montserrat Light"/>
            </a:endParaRPr>
          </a:p>
        </p:txBody>
      </p:sp>
      <p:sp>
        <p:nvSpPr>
          <p:cNvPr id="30" name="Freeform 30"/>
          <p:cNvSpPr/>
          <p:nvPr/>
        </p:nvSpPr>
        <p:spPr>
          <a:xfrm>
            <a:off x="14486118" y="8030286"/>
            <a:ext cx="849110" cy="827496"/>
          </a:xfrm>
          <a:custGeom>
            <a:avLst/>
            <a:gdLst/>
            <a:ahLst/>
            <a:cxnLst/>
            <a:rect l="l" t="t" r="r" b="b"/>
            <a:pathLst>
              <a:path w="849110" h="827496">
                <a:moveTo>
                  <a:pt x="0" y="0"/>
                </a:moveTo>
                <a:lnTo>
                  <a:pt x="849110" y="0"/>
                </a:lnTo>
                <a:lnTo>
                  <a:pt x="849110" y="827497"/>
                </a:lnTo>
                <a:lnTo>
                  <a:pt x="0" y="827497"/>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31" name="Freeform 31"/>
          <p:cNvSpPr/>
          <p:nvPr/>
        </p:nvSpPr>
        <p:spPr>
          <a:xfrm>
            <a:off x="15632519" y="4364397"/>
            <a:ext cx="810032" cy="779103"/>
          </a:xfrm>
          <a:custGeom>
            <a:avLst/>
            <a:gdLst/>
            <a:ahLst/>
            <a:cxnLst/>
            <a:rect l="l" t="t" r="r" b="b"/>
            <a:pathLst>
              <a:path w="810032" h="779103">
                <a:moveTo>
                  <a:pt x="0" y="0"/>
                </a:moveTo>
                <a:lnTo>
                  <a:pt x="810032" y="0"/>
                </a:lnTo>
                <a:lnTo>
                  <a:pt x="810032" y="779103"/>
                </a:lnTo>
                <a:lnTo>
                  <a:pt x="0" y="77910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2" name="Freeform 32"/>
          <p:cNvSpPr/>
          <p:nvPr/>
        </p:nvSpPr>
        <p:spPr>
          <a:xfrm>
            <a:off x="10628887" y="7989290"/>
            <a:ext cx="899568" cy="868492"/>
          </a:xfrm>
          <a:custGeom>
            <a:avLst/>
            <a:gdLst/>
            <a:ahLst/>
            <a:cxnLst/>
            <a:rect l="l" t="t" r="r" b="b"/>
            <a:pathLst>
              <a:path w="899568" h="868492">
                <a:moveTo>
                  <a:pt x="0" y="0"/>
                </a:moveTo>
                <a:lnTo>
                  <a:pt x="899568" y="0"/>
                </a:lnTo>
                <a:lnTo>
                  <a:pt x="899568" y="868493"/>
                </a:lnTo>
                <a:lnTo>
                  <a:pt x="0" y="86849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3" name="Freeform 33"/>
          <p:cNvSpPr/>
          <p:nvPr/>
        </p:nvSpPr>
        <p:spPr>
          <a:xfrm>
            <a:off x="12541476" y="2268825"/>
            <a:ext cx="787256" cy="767216"/>
          </a:xfrm>
          <a:custGeom>
            <a:avLst/>
            <a:gdLst/>
            <a:ahLst/>
            <a:cxnLst/>
            <a:rect l="l" t="t" r="r" b="b"/>
            <a:pathLst>
              <a:path w="787256" h="767216">
                <a:moveTo>
                  <a:pt x="0" y="0"/>
                </a:moveTo>
                <a:lnTo>
                  <a:pt x="787256" y="0"/>
                </a:lnTo>
                <a:lnTo>
                  <a:pt x="787256" y="767216"/>
                </a:lnTo>
                <a:lnTo>
                  <a:pt x="0" y="76721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4" name="Freeform 34"/>
          <p:cNvSpPr/>
          <p:nvPr/>
        </p:nvSpPr>
        <p:spPr>
          <a:xfrm>
            <a:off x="9357344" y="4301671"/>
            <a:ext cx="978628" cy="991244"/>
          </a:xfrm>
          <a:custGeom>
            <a:avLst/>
            <a:gdLst/>
            <a:ahLst/>
            <a:cxnLst/>
            <a:rect l="l" t="t" r="r" b="b"/>
            <a:pathLst>
              <a:path w="978628" h="991244">
                <a:moveTo>
                  <a:pt x="0" y="0"/>
                </a:moveTo>
                <a:lnTo>
                  <a:pt x="978627" y="0"/>
                </a:lnTo>
                <a:lnTo>
                  <a:pt x="978627" y="991244"/>
                </a:lnTo>
                <a:lnTo>
                  <a:pt x="0" y="99124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5" name="TextBox 35"/>
          <p:cNvSpPr txBox="1"/>
          <p:nvPr/>
        </p:nvSpPr>
        <p:spPr>
          <a:xfrm>
            <a:off x="1546367" y="3833403"/>
            <a:ext cx="2246916" cy="1643527"/>
          </a:xfrm>
          <a:prstGeom prst="rect">
            <a:avLst/>
          </a:prstGeom>
        </p:spPr>
        <p:txBody>
          <a:bodyPr lIns="0" tIns="0" rIns="0" bIns="0" rtlCol="0" anchor="t">
            <a:spAutoFit/>
          </a:bodyPr>
          <a:lstStyle/>
          <a:p>
            <a:pPr algn="ctr">
              <a:lnSpc>
                <a:spcPts val="2641"/>
              </a:lnSpc>
              <a:spcBef>
                <a:spcPct val="0"/>
              </a:spcBef>
            </a:pPr>
            <a:r>
              <a:rPr lang="ru-RU" sz="1887" spc="-37" dirty="0" err="1" smtClean="0">
                <a:solidFill>
                  <a:srgbClr val="010101"/>
                </a:solidFill>
                <a:latin typeface="Montserrat Light Bold"/>
              </a:rPr>
              <a:t>Розробка</a:t>
            </a:r>
            <a:r>
              <a:rPr lang="ru-RU" sz="1887" spc="-37" dirty="0" smtClean="0">
                <a:solidFill>
                  <a:srgbClr val="010101"/>
                </a:solidFill>
                <a:latin typeface="Montserrat Light Bold"/>
              </a:rPr>
              <a:t> </a:t>
            </a:r>
            <a:r>
              <a:rPr lang="ru-RU" sz="1887" spc="-37" dirty="0" err="1">
                <a:solidFill>
                  <a:srgbClr val="010101"/>
                </a:solidFill>
                <a:latin typeface="Montserrat Light Bold"/>
              </a:rPr>
              <a:t>програмного</a:t>
            </a:r>
            <a:r>
              <a:rPr lang="ru-RU" sz="1887" spc="-37" dirty="0">
                <a:solidFill>
                  <a:srgbClr val="010101"/>
                </a:solidFill>
                <a:latin typeface="Montserrat Light Bold"/>
              </a:rPr>
              <a:t> </a:t>
            </a:r>
            <a:r>
              <a:rPr lang="ru-RU" sz="1887" spc="-37" dirty="0" err="1">
                <a:solidFill>
                  <a:srgbClr val="010101"/>
                </a:solidFill>
                <a:latin typeface="Montserrat Light Bold"/>
              </a:rPr>
              <a:t>забезпечення</a:t>
            </a:r>
            <a:r>
              <a:rPr lang="ru-RU" sz="1887" spc="-37" dirty="0">
                <a:solidFill>
                  <a:srgbClr val="010101"/>
                </a:solidFill>
                <a:latin typeface="Montserrat Light Bold"/>
              </a:rPr>
              <a:t> та </a:t>
            </a:r>
            <a:r>
              <a:rPr lang="ru-RU" sz="1887" spc="-37" dirty="0" err="1">
                <a:solidFill>
                  <a:srgbClr val="010101"/>
                </a:solidFill>
                <a:latin typeface="Montserrat Light Bold"/>
              </a:rPr>
              <a:t>технічної</a:t>
            </a:r>
            <a:r>
              <a:rPr lang="ru-RU" sz="1887" spc="-37" dirty="0">
                <a:solidFill>
                  <a:srgbClr val="010101"/>
                </a:solidFill>
                <a:latin typeface="Montserrat Light Bold"/>
              </a:rPr>
              <a:t> </a:t>
            </a:r>
            <a:r>
              <a:rPr lang="ru-RU" sz="1887" spc="-37" dirty="0" err="1">
                <a:solidFill>
                  <a:srgbClr val="010101"/>
                </a:solidFill>
                <a:latin typeface="Montserrat Light Bold"/>
              </a:rPr>
              <a:t>інфраструктури</a:t>
            </a:r>
            <a:endParaRPr lang="en-US" sz="1887" spc="-37" dirty="0">
              <a:solidFill>
                <a:srgbClr val="010101"/>
              </a:solidFill>
              <a:latin typeface="Montserrat Light Bold"/>
            </a:endParaRPr>
          </a:p>
        </p:txBody>
      </p:sp>
      <p:sp>
        <p:nvSpPr>
          <p:cNvPr id="37" name="TextBox 37"/>
          <p:cNvSpPr txBox="1"/>
          <p:nvPr/>
        </p:nvSpPr>
        <p:spPr>
          <a:xfrm>
            <a:off x="2126021" y="2940791"/>
            <a:ext cx="898685" cy="892612"/>
          </a:xfrm>
          <a:prstGeom prst="rect">
            <a:avLst/>
          </a:prstGeom>
        </p:spPr>
        <p:txBody>
          <a:bodyPr lIns="0" tIns="0" rIns="0" bIns="0" rtlCol="0" anchor="t">
            <a:spAutoFit/>
          </a:bodyPr>
          <a:lstStyle/>
          <a:p>
            <a:pPr algn="ctr">
              <a:lnSpc>
                <a:spcPts val="6975"/>
              </a:lnSpc>
              <a:spcBef>
                <a:spcPct val="0"/>
              </a:spcBef>
            </a:pPr>
            <a:r>
              <a:rPr lang="en-US" sz="4982" spc="-99">
                <a:solidFill>
                  <a:srgbClr val="010101"/>
                </a:solidFill>
                <a:latin typeface="Montserrat Light Bold"/>
              </a:rPr>
              <a:t>01</a:t>
            </a:r>
          </a:p>
        </p:txBody>
      </p:sp>
      <p:sp>
        <p:nvSpPr>
          <p:cNvPr id="38" name="TextBox 38"/>
          <p:cNvSpPr txBox="1"/>
          <p:nvPr/>
        </p:nvSpPr>
        <p:spPr>
          <a:xfrm>
            <a:off x="4478032" y="3894336"/>
            <a:ext cx="2246916" cy="666849"/>
          </a:xfrm>
          <a:prstGeom prst="rect">
            <a:avLst/>
          </a:prstGeom>
        </p:spPr>
        <p:txBody>
          <a:bodyPr lIns="0" tIns="0" rIns="0" bIns="0" rtlCol="0" anchor="t">
            <a:spAutoFit/>
          </a:bodyPr>
          <a:lstStyle/>
          <a:p>
            <a:pPr algn="ctr">
              <a:lnSpc>
                <a:spcPts val="2641"/>
              </a:lnSpc>
              <a:spcBef>
                <a:spcPct val="0"/>
              </a:spcBef>
            </a:pPr>
            <a:r>
              <a:rPr lang="uk-UA" sz="1887" spc="-37" dirty="0" smtClean="0">
                <a:solidFill>
                  <a:srgbClr val="010101"/>
                </a:solidFill>
                <a:latin typeface="Montserrat Light Bold"/>
              </a:rPr>
              <a:t>Тестування </a:t>
            </a:r>
            <a:r>
              <a:rPr lang="uk-UA" sz="1887" spc="-37" dirty="0">
                <a:solidFill>
                  <a:srgbClr val="010101"/>
                </a:solidFill>
                <a:latin typeface="Montserrat Light Bold"/>
              </a:rPr>
              <a:t>та вдосконалення</a:t>
            </a:r>
            <a:endParaRPr lang="en-US" sz="1887" spc="-37" dirty="0">
              <a:solidFill>
                <a:srgbClr val="010101"/>
              </a:solidFill>
              <a:latin typeface="Montserrat Light Bold"/>
            </a:endParaRPr>
          </a:p>
        </p:txBody>
      </p:sp>
      <p:sp>
        <p:nvSpPr>
          <p:cNvPr id="40" name="TextBox 40"/>
          <p:cNvSpPr txBox="1"/>
          <p:nvPr/>
        </p:nvSpPr>
        <p:spPr>
          <a:xfrm>
            <a:off x="5217220" y="3035197"/>
            <a:ext cx="898685" cy="892612"/>
          </a:xfrm>
          <a:prstGeom prst="rect">
            <a:avLst/>
          </a:prstGeom>
        </p:spPr>
        <p:txBody>
          <a:bodyPr lIns="0" tIns="0" rIns="0" bIns="0" rtlCol="0" anchor="t">
            <a:spAutoFit/>
          </a:bodyPr>
          <a:lstStyle/>
          <a:p>
            <a:pPr algn="ctr">
              <a:lnSpc>
                <a:spcPts val="6975"/>
              </a:lnSpc>
              <a:spcBef>
                <a:spcPct val="0"/>
              </a:spcBef>
            </a:pPr>
            <a:r>
              <a:rPr lang="en-US" sz="4982" spc="-99" dirty="0">
                <a:solidFill>
                  <a:srgbClr val="010101"/>
                </a:solidFill>
                <a:latin typeface="Montserrat Light Bold"/>
              </a:rPr>
              <a:t>02</a:t>
            </a:r>
          </a:p>
        </p:txBody>
      </p:sp>
      <p:sp>
        <p:nvSpPr>
          <p:cNvPr id="41" name="TextBox 41"/>
          <p:cNvSpPr txBox="1"/>
          <p:nvPr/>
        </p:nvSpPr>
        <p:spPr>
          <a:xfrm>
            <a:off x="1451906" y="6827843"/>
            <a:ext cx="2246916" cy="666849"/>
          </a:xfrm>
          <a:prstGeom prst="rect">
            <a:avLst/>
          </a:prstGeom>
        </p:spPr>
        <p:txBody>
          <a:bodyPr lIns="0" tIns="0" rIns="0" bIns="0" rtlCol="0" anchor="t">
            <a:spAutoFit/>
          </a:bodyPr>
          <a:lstStyle/>
          <a:p>
            <a:pPr algn="ctr">
              <a:lnSpc>
                <a:spcPts val="2641"/>
              </a:lnSpc>
              <a:spcBef>
                <a:spcPct val="0"/>
              </a:spcBef>
            </a:pPr>
            <a:r>
              <a:rPr lang="uk-UA" sz="1887" spc="-37" dirty="0" smtClean="0">
                <a:solidFill>
                  <a:srgbClr val="010101"/>
                </a:solidFill>
                <a:latin typeface="Montserrat Light Bold"/>
              </a:rPr>
              <a:t>Маркетинг </a:t>
            </a:r>
            <a:r>
              <a:rPr lang="uk-UA" sz="1887" spc="-37" dirty="0">
                <a:solidFill>
                  <a:srgbClr val="010101"/>
                </a:solidFill>
                <a:latin typeface="Montserrat Light Bold"/>
              </a:rPr>
              <a:t>та просування</a:t>
            </a:r>
            <a:endParaRPr lang="en-US" sz="1887" spc="-37" dirty="0">
              <a:solidFill>
                <a:srgbClr val="010101"/>
              </a:solidFill>
              <a:latin typeface="Montserrat Light Bold"/>
            </a:endParaRPr>
          </a:p>
        </p:txBody>
      </p:sp>
      <p:sp>
        <p:nvSpPr>
          <p:cNvPr id="43" name="TextBox 43"/>
          <p:cNvSpPr txBox="1"/>
          <p:nvPr/>
        </p:nvSpPr>
        <p:spPr>
          <a:xfrm>
            <a:off x="2126021" y="5893322"/>
            <a:ext cx="898685" cy="892612"/>
          </a:xfrm>
          <a:prstGeom prst="rect">
            <a:avLst/>
          </a:prstGeom>
        </p:spPr>
        <p:txBody>
          <a:bodyPr lIns="0" tIns="0" rIns="0" bIns="0" rtlCol="0" anchor="t">
            <a:spAutoFit/>
          </a:bodyPr>
          <a:lstStyle/>
          <a:p>
            <a:pPr algn="ctr">
              <a:lnSpc>
                <a:spcPts val="6975"/>
              </a:lnSpc>
              <a:spcBef>
                <a:spcPct val="0"/>
              </a:spcBef>
            </a:pPr>
            <a:r>
              <a:rPr lang="en-US" sz="4982" spc="-99" dirty="0">
                <a:solidFill>
                  <a:srgbClr val="010101"/>
                </a:solidFill>
                <a:latin typeface="Montserrat Light Bold"/>
              </a:rPr>
              <a:t>03</a:t>
            </a:r>
          </a:p>
        </p:txBody>
      </p:sp>
      <p:sp>
        <p:nvSpPr>
          <p:cNvPr id="44" name="TextBox 44"/>
          <p:cNvSpPr txBox="1"/>
          <p:nvPr/>
        </p:nvSpPr>
        <p:spPr>
          <a:xfrm>
            <a:off x="4087521" y="6778161"/>
            <a:ext cx="2246916" cy="666849"/>
          </a:xfrm>
          <a:prstGeom prst="rect">
            <a:avLst/>
          </a:prstGeom>
        </p:spPr>
        <p:txBody>
          <a:bodyPr lIns="0" tIns="0" rIns="0" bIns="0" rtlCol="0" anchor="t">
            <a:spAutoFit/>
          </a:bodyPr>
          <a:lstStyle/>
          <a:p>
            <a:pPr algn="ctr">
              <a:lnSpc>
                <a:spcPts val="2641"/>
              </a:lnSpc>
              <a:spcBef>
                <a:spcPct val="0"/>
              </a:spcBef>
            </a:pPr>
            <a:r>
              <a:rPr lang="ru-RU" sz="1887" spc="-37" dirty="0" smtClean="0">
                <a:solidFill>
                  <a:srgbClr val="010101"/>
                </a:solidFill>
                <a:latin typeface="Montserrat Light Bold"/>
              </a:rPr>
              <a:t>Оплата персоналу</a:t>
            </a:r>
            <a:endParaRPr lang="en-US" sz="1887" spc="-37" dirty="0">
              <a:solidFill>
                <a:srgbClr val="010101"/>
              </a:solidFill>
              <a:latin typeface="Montserrat Light Bold"/>
            </a:endParaRPr>
          </a:p>
        </p:txBody>
      </p:sp>
      <p:sp>
        <p:nvSpPr>
          <p:cNvPr id="46" name="TextBox 46"/>
          <p:cNvSpPr txBox="1"/>
          <p:nvPr/>
        </p:nvSpPr>
        <p:spPr>
          <a:xfrm>
            <a:off x="4730802" y="5893322"/>
            <a:ext cx="898685" cy="892612"/>
          </a:xfrm>
          <a:prstGeom prst="rect">
            <a:avLst/>
          </a:prstGeom>
        </p:spPr>
        <p:txBody>
          <a:bodyPr lIns="0" tIns="0" rIns="0" bIns="0" rtlCol="0" anchor="t">
            <a:spAutoFit/>
          </a:bodyPr>
          <a:lstStyle/>
          <a:p>
            <a:pPr algn="ctr">
              <a:lnSpc>
                <a:spcPts val="6975"/>
              </a:lnSpc>
              <a:spcBef>
                <a:spcPct val="0"/>
              </a:spcBef>
            </a:pPr>
            <a:r>
              <a:rPr lang="en-US" sz="4982" spc="-99">
                <a:solidFill>
                  <a:srgbClr val="010101"/>
                </a:solidFill>
                <a:latin typeface="Montserrat Light Bold"/>
              </a:rPr>
              <a:t>04</a:t>
            </a:r>
          </a:p>
        </p:txBody>
      </p:sp>
      <p:sp>
        <p:nvSpPr>
          <p:cNvPr id="47" name="TextBox 47"/>
          <p:cNvSpPr txBox="1"/>
          <p:nvPr/>
        </p:nvSpPr>
        <p:spPr>
          <a:xfrm>
            <a:off x="6665553" y="6867690"/>
            <a:ext cx="2246916" cy="666849"/>
          </a:xfrm>
          <a:prstGeom prst="rect">
            <a:avLst/>
          </a:prstGeom>
        </p:spPr>
        <p:txBody>
          <a:bodyPr lIns="0" tIns="0" rIns="0" bIns="0" rtlCol="0" anchor="t">
            <a:spAutoFit/>
          </a:bodyPr>
          <a:lstStyle/>
          <a:p>
            <a:pPr algn="ctr">
              <a:lnSpc>
                <a:spcPts val="2641"/>
              </a:lnSpc>
              <a:spcBef>
                <a:spcPct val="0"/>
              </a:spcBef>
            </a:pPr>
            <a:r>
              <a:rPr lang="uk-UA" sz="1887" spc="-37" dirty="0" smtClean="0">
                <a:solidFill>
                  <a:srgbClr val="010101"/>
                </a:solidFill>
                <a:latin typeface="Montserrat Light Bold"/>
              </a:rPr>
              <a:t>Адміністративні </a:t>
            </a:r>
            <a:r>
              <a:rPr lang="uk-UA" sz="1887" spc="-37" dirty="0">
                <a:solidFill>
                  <a:srgbClr val="010101"/>
                </a:solidFill>
                <a:latin typeface="Montserrat Light Bold"/>
              </a:rPr>
              <a:t>витрати</a:t>
            </a:r>
            <a:endParaRPr lang="en-US" sz="1887" spc="-37" dirty="0">
              <a:solidFill>
                <a:srgbClr val="010101"/>
              </a:solidFill>
              <a:latin typeface="Montserrat Light Bold"/>
            </a:endParaRPr>
          </a:p>
        </p:txBody>
      </p:sp>
      <p:sp>
        <p:nvSpPr>
          <p:cNvPr id="49" name="TextBox 49"/>
          <p:cNvSpPr txBox="1"/>
          <p:nvPr/>
        </p:nvSpPr>
        <p:spPr>
          <a:xfrm>
            <a:off x="7339668" y="5933168"/>
            <a:ext cx="898685" cy="892612"/>
          </a:xfrm>
          <a:prstGeom prst="rect">
            <a:avLst/>
          </a:prstGeom>
        </p:spPr>
        <p:txBody>
          <a:bodyPr lIns="0" tIns="0" rIns="0" bIns="0" rtlCol="0" anchor="t">
            <a:spAutoFit/>
          </a:bodyPr>
          <a:lstStyle/>
          <a:p>
            <a:pPr algn="ctr">
              <a:lnSpc>
                <a:spcPts val="6975"/>
              </a:lnSpc>
              <a:spcBef>
                <a:spcPct val="0"/>
              </a:spcBef>
            </a:pPr>
            <a:r>
              <a:rPr lang="en-US" sz="4982" spc="-99">
                <a:solidFill>
                  <a:srgbClr val="010101"/>
                </a:solidFill>
                <a:latin typeface="Montserrat Light Bold"/>
              </a:rPr>
              <a:t>05</a:t>
            </a:r>
          </a:p>
        </p:txBody>
      </p:sp>
      <p:sp>
        <p:nvSpPr>
          <p:cNvPr id="45" name="TextBox 38"/>
          <p:cNvSpPr txBox="1"/>
          <p:nvPr/>
        </p:nvSpPr>
        <p:spPr>
          <a:xfrm>
            <a:off x="12344401" y="947296"/>
            <a:ext cx="5425352" cy="331757"/>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lvl="0">
              <a:lnSpc>
                <a:spcPts val="2774"/>
              </a:lnSpc>
              <a:spcBef>
                <a:spcPct val="0"/>
              </a:spcBef>
            </a:pPr>
            <a:r>
              <a:rPr lang="uk-UA" sz="2200" b="1" spc="197" dirty="0">
                <a:solidFill>
                  <a:srgbClr val="231F20"/>
                </a:solidFill>
                <a:latin typeface="Montserrat Light"/>
              </a:rPr>
              <a:t>Шифр: </a:t>
            </a:r>
            <a:r>
              <a:rPr lang="en-US" sz="2200" spc="197" dirty="0" err="1">
                <a:solidFill>
                  <a:srgbClr val="231F20"/>
                </a:solidFill>
                <a:latin typeface="Montserrat Light"/>
              </a:rPr>
              <a:t>Inclusio</a:t>
            </a:r>
            <a:r>
              <a:rPr lang="uk-UA" sz="2200" spc="197" dirty="0">
                <a:solidFill>
                  <a:srgbClr val="231F20"/>
                </a:solidFill>
                <a:latin typeface="Montserrat Light"/>
              </a:rPr>
              <a:t>Підприємництво</a:t>
            </a:r>
            <a:endParaRPr lang="uk-UA" sz="2200" spc="197" dirty="0">
              <a:solidFill>
                <a:srgbClr val="231F20"/>
              </a:solidFill>
              <a:latin typeface="Montserrat Ligh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rot="1711277">
            <a:off x="9261101" y="1500259"/>
            <a:ext cx="10771889" cy="1140752"/>
          </a:xfrm>
          <a:custGeom>
            <a:avLst/>
            <a:gdLst/>
            <a:ahLst/>
            <a:cxnLst/>
            <a:rect l="l" t="t" r="r" b="b"/>
            <a:pathLst>
              <a:path w="10771889" h="1140752">
                <a:moveTo>
                  <a:pt x="0" y="0"/>
                </a:moveTo>
                <a:lnTo>
                  <a:pt x="10771889" y="0"/>
                </a:lnTo>
                <a:lnTo>
                  <a:pt x="10771889" y="1140752"/>
                </a:lnTo>
                <a:lnTo>
                  <a:pt x="0" y="1140752"/>
                </a:lnTo>
                <a:lnTo>
                  <a:pt x="0" y="0"/>
                </a:lnTo>
                <a:close/>
              </a:path>
            </a:pathLst>
          </a:custGeom>
          <a:blipFill>
            <a:blip r:embed="rId3"/>
            <a:stretch>
              <a:fillRect t="-86495"/>
            </a:stretch>
          </a:blipFill>
        </p:spPr>
      </p:sp>
      <p:sp>
        <p:nvSpPr>
          <p:cNvPr id="4" name="Freeform 4"/>
          <p:cNvSpPr/>
          <p:nvPr/>
        </p:nvSpPr>
        <p:spPr>
          <a:xfrm rot="-8949716">
            <a:off x="-2342739" y="8347255"/>
            <a:ext cx="10771889" cy="1140752"/>
          </a:xfrm>
          <a:custGeom>
            <a:avLst/>
            <a:gdLst/>
            <a:ahLst/>
            <a:cxnLst/>
            <a:rect l="l" t="t" r="r" b="b"/>
            <a:pathLst>
              <a:path w="10771889" h="1140752">
                <a:moveTo>
                  <a:pt x="0" y="0"/>
                </a:moveTo>
                <a:lnTo>
                  <a:pt x="10771889" y="0"/>
                </a:lnTo>
                <a:lnTo>
                  <a:pt x="10771889" y="1140752"/>
                </a:lnTo>
                <a:lnTo>
                  <a:pt x="0" y="1140752"/>
                </a:lnTo>
                <a:lnTo>
                  <a:pt x="0" y="0"/>
                </a:lnTo>
                <a:close/>
              </a:path>
            </a:pathLst>
          </a:custGeom>
          <a:blipFill>
            <a:blip r:embed="rId3"/>
            <a:stretch>
              <a:fillRect t="-86495"/>
            </a:stretch>
          </a:blipFill>
        </p:spPr>
      </p:sp>
      <p:sp>
        <p:nvSpPr>
          <p:cNvPr id="5" name="TextBox 5"/>
          <p:cNvSpPr txBox="1"/>
          <p:nvPr/>
        </p:nvSpPr>
        <p:spPr>
          <a:xfrm>
            <a:off x="2671481" y="1437986"/>
            <a:ext cx="11126844" cy="1625958"/>
          </a:xfrm>
          <a:prstGeom prst="rect">
            <a:avLst/>
          </a:prstGeom>
        </p:spPr>
        <p:txBody>
          <a:bodyPr wrap="square" lIns="0" tIns="0" rIns="0" bIns="0" rtlCol="0" anchor="t">
            <a:spAutoFit/>
          </a:bodyPr>
          <a:lstStyle/>
          <a:p>
            <a:pPr lvl="0" algn="ctr">
              <a:spcBef>
                <a:spcPct val="0"/>
              </a:spcBef>
            </a:pPr>
            <a:r>
              <a:rPr lang="ru-RU" sz="5283" spc="184" dirty="0">
                <a:solidFill>
                  <a:srgbClr val="010101"/>
                </a:solidFill>
                <a:latin typeface="Archivo Black"/>
              </a:rPr>
              <a:t>Модель </a:t>
            </a:r>
            <a:r>
              <a:rPr lang="ru-RU" sz="5283" spc="184" dirty="0" err="1">
                <a:solidFill>
                  <a:srgbClr val="010101"/>
                </a:solidFill>
                <a:latin typeface="Archivo Black"/>
              </a:rPr>
              <a:t>фінансування</a:t>
            </a:r>
            <a:r>
              <a:rPr lang="ru-RU" sz="5283" spc="184" dirty="0">
                <a:solidFill>
                  <a:srgbClr val="010101"/>
                </a:solidFill>
                <a:latin typeface="Archivo Black"/>
              </a:rPr>
              <a:t> та </a:t>
            </a:r>
            <a:r>
              <a:rPr lang="ru-RU" sz="5283" spc="184" dirty="0" err="1">
                <a:solidFill>
                  <a:srgbClr val="010101"/>
                </a:solidFill>
                <a:latin typeface="Archivo Black"/>
              </a:rPr>
              <a:t>її</a:t>
            </a:r>
            <a:r>
              <a:rPr lang="ru-RU" sz="5283" spc="184" dirty="0">
                <a:solidFill>
                  <a:srgbClr val="010101"/>
                </a:solidFill>
                <a:latin typeface="Archivo Black"/>
              </a:rPr>
              <a:t> </a:t>
            </a:r>
            <a:r>
              <a:rPr lang="ru-RU" sz="5283" spc="184" dirty="0" err="1" smtClean="0">
                <a:solidFill>
                  <a:srgbClr val="010101"/>
                </a:solidFill>
                <a:latin typeface="Archivo Black"/>
              </a:rPr>
              <a:t>джерела</a:t>
            </a:r>
            <a:endParaRPr lang="en-US" sz="5283" u="none" strike="noStrike" spc="184" dirty="0">
              <a:solidFill>
                <a:srgbClr val="010101"/>
              </a:solidFill>
              <a:latin typeface="Archivo Black"/>
            </a:endParaRPr>
          </a:p>
        </p:txBody>
      </p:sp>
      <p:sp>
        <p:nvSpPr>
          <p:cNvPr id="6" name="Freeform 6"/>
          <p:cNvSpPr/>
          <p:nvPr/>
        </p:nvSpPr>
        <p:spPr>
          <a:xfrm>
            <a:off x="3802124" y="5015890"/>
            <a:ext cx="4988948" cy="528334"/>
          </a:xfrm>
          <a:custGeom>
            <a:avLst/>
            <a:gdLst/>
            <a:ahLst/>
            <a:cxnLst/>
            <a:rect l="l" t="t" r="r" b="b"/>
            <a:pathLst>
              <a:path w="4988948" h="528334">
                <a:moveTo>
                  <a:pt x="0" y="0"/>
                </a:moveTo>
                <a:lnTo>
                  <a:pt x="4988948" y="0"/>
                </a:lnTo>
                <a:lnTo>
                  <a:pt x="4988948" y="528334"/>
                </a:lnTo>
                <a:lnTo>
                  <a:pt x="0" y="528334"/>
                </a:lnTo>
                <a:lnTo>
                  <a:pt x="0" y="0"/>
                </a:lnTo>
                <a:close/>
              </a:path>
            </a:pathLst>
          </a:custGeom>
          <a:blipFill>
            <a:blip r:embed="rId3"/>
            <a:stretch>
              <a:fillRect t="-86495"/>
            </a:stretch>
          </a:blipFill>
        </p:spPr>
      </p:sp>
      <p:sp>
        <p:nvSpPr>
          <p:cNvPr id="7" name="Freeform 7"/>
          <p:cNvSpPr/>
          <p:nvPr/>
        </p:nvSpPr>
        <p:spPr>
          <a:xfrm>
            <a:off x="11016914" y="4958778"/>
            <a:ext cx="4988948" cy="528334"/>
          </a:xfrm>
          <a:custGeom>
            <a:avLst/>
            <a:gdLst/>
            <a:ahLst/>
            <a:cxnLst/>
            <a:rect l="l" t="t" r="r" b="b"/>
            <a:pathLst>
              <a:path w="4988948" h="528334">
                <a:moveTo>
                  <a:pt x="0" y="0"/>
                </a:moveTo>
                <a:lnTo>
                  <a:pt x="4988948" y="0"/>
                </a:lnTo>
                <a:lnTo>
                  <a:pt x="4988948" y="528334"/>
                </a:lnTo>
                <a:lnTo>
                  <a:pt x="0" y="528334"/>
                </a:lnTo>
                <a:lnTo>
                  <a:pt x="0" y="0"/>
                </a:lnTo>
                <a:close/>
              </a:path>
            </a:pathLst>
          </a:custGeom>
          <a:blipFill>
            <a:blip r:embed="rId3"/>
            <a:stretch>
              <a:fillRect t="-86495"/>
            </a:stretch>
          </a:blipFill>
        </p:spPr>
      </p:sp>
      <p:sp>
        <p:nvSpPr>
          <p:cNvPr id="8" name="Freeform 8"/>
          <p:cNvSpPr/>
          <p:nvPr/>
        </p:nvSpPr>
        <p:spPr>
          <a:xfrm>
            <a:off x="3802124" y="7668412"/>
            <a:ext cx="4988948" cy="528334"/>
          </a:xfrm>
          <a:custGeom>
            <a:avLst/>
            <a:gdLst/>
            <a:ahLst/>
            <a:cxnLst/>
            <a:rect l="l" t="t" r="r" b="b"/>
            <a:pathLst>
              <a:path w="4988948" h="528334">
                <a:moveTo>
                  <a:pt x="0" y="0"/>
                </a:moveTo>
                <a:lnTo>
                  <a:pt x="4988948" y="0"/>
                </a:lnTo>
                <a:lnTo>
                  <a:pt x="4988948" y="528334"/>
                </a:lnTo>
                <a:lnTo>
                  <a:pt x="0" y="528334"/>
                </a:lnTo>
                <a:lnTo>
                  <a:pt x="0" y="0"/>
                </a:lnTo>
                <a:close/>
              </a:path>
            </a:pathLst>
          </a:custGeom>
          <a:blipFill>
            <a:blip r:embed="rId3"/>
            <a:stretch>
              <a:fillRect t="-86495"/>
            </a:stretch>
          </a:blipFill>
        </p:spPr>
      </p:sp>
      <p:sp>
        <p:nvSpPr>
          <p:cNvPr id="9" name="Freeform 9"/>
          <p:cNvSpPr/>
          <p:nvPr/>
        </p:nvSpPr>
        <p:spPr>
          <a:xfrm>
            <a:off x="11016914" y="7819154"/>
            <a:ext cx="4988948" cy="528334"/>
          </a:xfrm>
          <a:custGeom>
            <a:avLst/>
            <a:gdLst/>
            <a:ahLst/>
            <a:cxnLst/>
            <a:rect l="l" t="t" r="r" b="b"/>
            <a:pathLst>
              <a:path w="4988948" h="528334">
                <a:moveTo>
                  <a:pt x="0" y="0"/>
                </a:moveTo>
                <a:lnTo>
                  <a:pt x="4988948" y="0"/>
                </a:lnTo>
                <a:lnTo>
                  <a:pt x="4988948" y="528333"/>
                </a:lnTo>
                <a:lnTo>
                  <a:pt x="0" y="528333"/>
                </a:lnTo>
                <a:lnTo>
                  <a:pt x="0" y="0"/>
                </a:lnTo>
                <a:close/>
              </a:path>
            </a:pathLst>
          </a:custGeom>
          <a:blipFill>
            <a:blip r:embed="rId3"/>
            <a:stretch>
              <a:fillRect t="-86495"/>
            </a:stretch>
          </a:blipFill>
        </p:spPr>
      </p:sp>
      <p:grpSp>
        <p:nvGrpSpPr>
          <p:cNvPr id="10" name="Group 10"/>
          <p:cNvGrpSpPr/>
          <p:nvPr/>
        </p:nvGrpSpPr>
        <p:grpSpPr>
          <a:xfrm>
            <a:off x="3301345" y="3322618"/>
            <a:ext cx="5489727" cy="1761958"/>
            <a:chOff x="0" y="0"/>
            <a:chExt cx="1569119" cy="503617"/>
          </a:xfrm>
        </p:grpSpPr>
        <p:sp>
          <p:nvSpPr>
            <p:cNvPr id="11" name="Freeform 11"/>
            <p:cNvSpPr/>
            <p:nvPr/>
          </p:nvSpPr>
          <p:spPr>
            <a:xfrm>
              <a:off x="0" y="0"/>
              <a:ext cx="1569119" cy="503617"/>
            </a:xfrm>
            <a:custGeom>
              <a:avLst/>
              <a:gdLst/>
              <a:ahLst/>
              <a:cxnLst/>
              <a:rect l="l" t="t" r="r" b="b"/>
              <a:pathLst>
                <a:path w="1569119" h="503617">
                  <a:moveTo>
                    <a:pt x="18333" y="0"/>
                  </a:moveTo>
                  <a:lnTo>
                    <a:pt x="1550786" y="0"/>
                  </a:lnTo>
                  <a:cubicBezTo>
                    <a:pt x="1555648" y="0"/>
                    <a:pt x="1560311" y="1932"/>
                    <a:pt x="1563749" y="5370"/>
                  </a:cubicBezTo>
                  <a:cubicBezTo>
                    <a:pt x="1567187" y="8808"/>
                    <a:pt x="1569119" y="13471"/>
                    <a:pt x="1569119" y="18333"/>
                  </a:cubicBezTo>
                  <a:lnTo>
                    <a:pt x="1569119" y="485284"/>
                  </a:lnTo>
                  <a:cubicBezTo>
                    <a:pt x="1569119" y="495409"/>
                    <a:pt x="1560911" y="503617"/>
                    <a:pt x="1550786" y="503617"/>
                  </a:cubicBezTo>
                  <a:lnTo>
                    <a:pt x="18333" y="503617"/>
                  </a:lnTo>
                  <a:cubicBezTo>
                    <a:pt x="8208" y="503617"/>
                    <a:pt x="0" y="495409"/>
                    <a:pt x="0" y="485284"/>
                  </a:cubicBezTo>
                  <a:lnTo>
                    <a:pt x="0" y="18333"/>
                  </a:lnTo>
                  <a:cubicBezTo>
                    <a:pt x="0" y="8208"/>
                    <a:pt x="8208" y="0"/>
                    <a:pt x="18333" y="0"/>
                  </a:cubicBezTo>
                  <a:close/>
                </a:path>
              </a:pathLst>
            </a:custGeom>
            <a:solidFill>
              <a:srgbClr val="100F0D"/>
            </a:solidFill>
          </p:spPr>
        </p:sp>
        <p:sp>
          <p:nvSpPr>
            <p:cNvPr id="12" name="TextBox 12"/>
            <p:cNvSpPr txBox="1"/>
            <p:nvPr/>
          </p:nvSpPr>
          <p:spPr>
            <a:xfrm>
              <a:off x="0" y="-38100"/>
              <a:ext cx="1569119" cy="541717"/>
            </a:xfrm>
            <a:prstGeom prst="rect">
              <a:avLst/>
            </a:prstGeom>
          </p:spPr>
          <p:txBody>
            <a:bodyPr lIns="50800" tIns="50800" rIns="50800" bIns="50800" rtlCol="0" anchor="ctr"/>
            <a:lstStyle/>
            <a:p>
              <a:pPr algn="ctr">
                <a:lnSpc>
                  <a:spcPts val="2903"/>
                </a:lnSpc>
              </a:pPr>
              <a:endParaRPr/>
            </a:p>
          </p:txBody>
        </p:sp>
      </p:grpSp>
      <p:sp>
        <p:nvSpPr>
          <p:cNvPr id="14" name="TextBox 14"/>
          <p:cNvSpPr txBox="1"/>
          <p:nvPr/>
        </p:nvSpPr>
        <p:spPr>
          <a:xfrm>
            <a:off x="3412028" y="3501975"/>
            <a:ext cx="6077507" cy="400110"/>
          </a:xfrm>
          <a:prstGeom prst="rect">
            <a:avLst/>
          </a:prstGeom>
        </p:spPr>
        <p:txBody>
          <a:bodyPr wrap="square" lIns="0" tIns="0" rIns="0" bIns="0" rtlCol="0" anchor="t">
            <a:spAutoFit/>
          </a:bodyPr>
          <a:lstStyle/>
          <a:p>
            <a:pPr>
              <a:spcBef>
                <a:spcPct val="0"/>
              </a:spcBef>
            </a:pPr>
            <a:r>
              <a:rPr lang="uk-UA" sz="2600" spc="-37" dirty="0" smtClean="0">
                <a:solidFill>
                  <a:srgbClr val="FFFFFF"/>
                </a:solidFill>
                <a:latin typeface="Montserrat Light Bold"/>
              </a:rPr>
              <a:t>Основний </a:t>
            </a:r>
            <a:r>
              <a:rPr lang="uk-UA" sz="2600" spc="-37" dirty="0">
                <a:solidFill>
                  <a:srgbClr val="FFFFFF"/>
                </a:solidFill>
                <a:latin typeface="Montserrat Light Bold"/>
              </a:rPr>
              <a:t>капітал </a:t>
            </a:r>
            <a:r>
              <a:rPr lang="uk-UA" sz="2600" spc="-37" dirty="0" smtClean="0">
                <a:solidFill>
                  <a:srgbClr val="FFFFFF"/>
                </a:solidFill>
                <a:latin typeface="Montserrat Light Bold"/>
              </a:rPr>
              <a:t>інвесторів</a:t>
            </a:r>
            <a:r>
              <a:rPr lang="uk-UA" sz="2600" spc="-37" dirty="0">
                <a:solidFill>
                  <a:srgbClr val="FFFFFF"/>
                </a:solidFill>
                <a:latin typeface="Montserrat Light Bold"/>
              </a:rPr>
              <a:t>:</a:t>
            </a:r>
            <a:endParaRPr lang="en-US" sz="2600" spc="-37" dirty="0">
              <a:solidFill>
                <a:srgbClr val="FFFFFF"/>
              </a:solidFill>
              <a:latin typeface="Montserrat Light Bold"/>
            </a:endParaRPr>
          </a:p>
        </p:txBody>
      </p:sp>
      <p:sp>
        <p:nvSpPr>
          <p:cNvPr id="15" name="TextBox 15"/>
          <p:cNvSpPr txBox="1"/>
          <p:nvPr/>
        </p:nvSpPr>
        <p:spPr>
          <a:xfrm>
            <a:off x="3412028" y="3998539"/>
            <a:ext cx="4988948" cy="738664"/>
          </a:xfrm>
          <a:prstGeom prst="rect">
            <a:avLst/>
          </a:prstGeom>
        </p:spPr>
        <p:txBody>
          <a:bodyPr wrap="square" lIns="0" tIns="0" rIns="0" bIns="0" rtlCol="0" anchor="t">
            <a:spAutoFit/>
          </a:bodyPr>
          <a:lstStyle/>
          <a:p>
            <a:pPr>
              <a:spcBef>
                <a:spcPct val="0"/>
              </a:spcBef>
            </a:pPr>
            <a:r>
              <a:rPr lang="ru-RU" sz="2400" dirty="0" err="1" smtClean="0">
                <a:solidFill>
                  <a:srgbClr val="FFFFFF"/>
                </a:solidFill>
                <a:latin typeface="Montserrat Light"/>
              </a:rPr>
              <a:t>Приватні</a:t>
            </a:r>
            <a:r>
              <a:rPr lang="ru-RU" sz="2400" dirty="0" smtClean="0">
                <a:solidFill>
                  <a:srgbClr val="FFFFFF"/>
                </a:solidFill>
                <a:latin typeface="Montserrat Light"/>
              </a:rPr>
              <a:t> </a:t>
            </a:r>
            <a:r>
              <a:rPr lang="ru-RU" sz="2400" dirty="0" err="1">
                <a:solidFill>
                  <a:srgbClr val="FFFFFF"/>
                </a:solidFill>
                <a:latin typeface="Montserrat Light"/>
              </a:rPr>
              <a:t>інвестори</a:t>
            </a:r>
            <a:r>
              <a:rPr lang="ru-RU" sz="2400" dirty="0">
                <a:solidFill>
                  <a:srgbClr val="FFFFFF"/>
                </a:solidFill>
                <a:latin typeface="Montserrat Light"/>
              </a:rPr>
              <a:t>, </a:t>
            </a:r>
            <a:r>
              <a:rPr lang="ru-RU" sz="2400" dirty="0" err="1">
                <a:solidFill>
                  <a:srgbClr val="FFFFFF"/>
                </a:solidFill>
                <a:latin typeface="Montserrat Light"/>
              </a:rPr>
              <a:t>венчурні</a:t>
            </a:r>
            <a:r>
              <a:rPr lang="ru-RU" sz="2400" dirty="0">
                <a:solidFill>
                  <a:srgbClr val="FFFFFF"/>
                </a:solidFill>
                <a:latin typeface="Montserrat Light"/>
              </a:rPr>
              <a:t> </a:t>
            </a:r>
            <a:r>
              <a:rPr lang="ru-RU" sz="2400" dirty="0" err="1">
                <a:solidFill>
                  <a:srgbClr val="FFFFFF"/>
                </a:solidFill>
                <a:latin typeface="Montserrat Light"/>
              </a:rPr>
              <a:t>фонди</a:t>
            </a:r>
            <a:r>
              <a:rPr lang="ru-RU" sz="2400" dirty="0">
                <a:solidFill>
                  <a:srgbClr val="FFFFFF"/>
                </a:solidFill>
                <a:latin typeface="Montserrat Light"/>
              </a:rPr>
              <a:t>, </a:t>
            </a:r>
            <a:r>
              <a:rPr lang="ru-RU" sz="2400" dirty="0" err="1">
                <a:solidFill>
                  <a:srgbClr val="FFFFFF"/>
                </a:solidFill>
                <a:latin typeface="Montserrat Light"/>
              </a:rPr>
              <a:t>бізнес-ангели</a:t>
            </a:r>
            <a:endParaRPr lang="en-US" sz="2400" dirty="0">
              <a:solidFill>
                <a:srgbClr val="FFFFFF"/>
              </a:solidFill>
              <a:latin typeface="Montserrat Light"/>
            </a:endParaRPr>
          </a:p>
        </p:txBody>
      </p:sp>
      <p:grpSp>
        <p:nvGrpSpPr>
          <p:cNvPr id="19" name="Group 19"/>
          <p:cNvGrpSpPr/>
          <p:nvPr/>
        </p:nvGrpSpPr>
        <p:grpSpPr>
          <a:xfrm>
            <a:off x="10549427" y="3306223"/>
            <a:ext cx="5489727" cy="1761958"/>
            <a:chOff x="0" y="0"/>
            <a:chExt cx="1569119" cy="503617"/>
          </a:xfrm>
        </p:grpSpPr>
        <p:sp>
          <p:nvSpPr>
            <p:cNvPr id="20" name="Freeform 20"/>
            <p:cNvSpPr/>
            <p:nvPr/>
          </p:nvSpPr>
          <p:spPr>
            <a:xfrm>
              <a:off x="0" y="0"/>
              <a:ext cx="1569119" cy="503617"/>
            </a:xfrm>
            <a:custGeom>
              <a:avLst/>
              <a:gdLst/>
              <a:ahLst/>
              <a:cxnLst/>
              <a:rect l="l" t="t" r="r" b="b"/>
              <a:pathLst>
                <a:path w="1569119" h="503617">
                  <a:moveTo>
                    <a:pt x="18333" y="0"/>
                  </a:moveTo>
                  <a:lnTo>
                    <a:pt x="1550786" y="0"/>
                  </a:lnTo>
                  <a:cubicBezTo>
                    <a:pt x="1555648" y="0"/>
                    <a:pt x="1560311" y="1932"/>
                    <a:pt x="1563749" y="5370"/>
                  </a:cubicBezTo>
                  <a:cubicBezTo>
                    <a:pt x="1567187" y="8808"/>
                    <a:pt x="1569119" y="13471"/>
                    <a:pt x="1569119" y="18333"/>
                  </a:cubicBezTo>
                  <a:lnTo>
                    <a:pt x="1569119" y="485284"/>
                  </a:lnTo>
                  <a:cubicBezTo>
                    <a:pt x="1569119" y="495409"/>
                    <a:pt x="1560911" y="503617"/>
                    <a:pt x="1550786" y="503617"/>
                  </a:cubicBezTo>
                  <a:lnTo>
                    <a:pt x="18333" y="503617"/>
                  </a:lnTo>
                  <a:cubicBezTo>
                    <a:pt x="8208" y="503617"/>
                    <a:pt x="0" y="495409"/>
                    <a:pt x="0" y="485284"/>
                  </a:cubicBezTo>
                  <a:lnTo>
                    <a:pt x="0" y="18333"/>
                  </a:lnTo>
                  <a:cubicBezTo>
                    <a:pt x="0" y="8208"/>
                    <a:pt x="8208" y="0"/>
                    <a:pt x="18333" y="0"/>
                  </a:cubicBezTo>
                  <a:close/>
                </a:path>
              </a:pathLst>
            </a:custGeom>
            <a:solidFill>
              <a:srgbClr val="100F0D"/>
            </a:solidFill>
          </p:spPr>
        </p:sp>
        <p:sp>
          <p:nvSpPr>
            <p:cNvPr id="21" name="TextBox 21"/>
            <p:cNvSpPr txBox="1"/>
            <p:nvPr/>
          </p:nvSpPr>
          <p:spPr>
            <a:xfrm>
              <a:off x="0" y="-38100"/>
              <a:ext cx="1569119" cy="541717"/>
            </a:xfrm>
            <a:prstGeom prst="rect">
              <a:avLst/>
            </a:prstGeom>
          </p:spPr>
          <p:txBody>
            <a:bodyPr lIns="50800" tIns="50800" rIns="50800" bIns="50800" rtlCol="0" anchor="ctr"/>
            <a:lstStyle/>
            <a:p>
              <a:pPr algn="ctr">
                <a:lnSpc>
                  <a:spcPts val="2903"/>
                </a:lnSpc>
              </a:pPr>
              <a:endParaRPr/>
            </a:p>
          </p:txBody>
        </p:sp>
      </p:grpSp>
      <p:sp>
        <p:nvSpPr>
          <p:cNvPr id="22" name="TextBox 22"/>
          <p:cNvSpPr txBox="1"/>
          <p:nvPr/>
        </p:nvSpPr>
        <p:spPr>
          <a:xfrm>
            <a:off x="10664726" y="3524187"/>
            <a:ext cx="4575274" cy="333425"/>
          </a:xfrm>
          <a:prstGeom prst="rect">
            <a:avLst/>
          </a:prstGeom>
        </p:spPr>
        <p:txBody>
          <a:bodyPr wrap="square" lIns="0" tIns="0" rIns="0" bIns="0" rtlCol="0" anchor="t">
            <a:spAutoFit/>
          </a:bodyPr>
          <a:lstStyle/>
          <a:p>
            <a:pPr>
              <a:lnSpc>
                <a:spcPts val="2641"/>
              </a:lnSpc>
              <a:spcBef>
                <a:spcPct val="0"/>
              </a:spcBef>
            </a:pPr>
            <a:r>
              <a:rPr lang="uk-UA" sz="2600" spc="-37" dirty="0" smtClean="0">
                <a:solidFill>
                  <a:srgbClr val="FFFFFF"/>
                </a:solidFill>
                <a:latin typeface="Montserrat Light Bold"/>
              </a:rPr>
              <a:t>Гранти </a:t>
            </a:r>
            <a:r>
              <a:rPr lang="uk-UA" sz="2600" spc="-37" dirty="0">
                <a:solidFill>
                  <a:srgbClr val="FFFFFF"/>
                </a:solidFill>
                <a:latin typeface="Montserrat Light Bold"/>
              </a:rPr>
              <a:t>та субсидії: </a:t>
            </a:r>
            <a:endParaRPr lang="en-US" sz="2600" spc="-37" dirty="0">
              <a:solidFill>
                <a:srgbClr val="FFFFFF"/>
              </a:solidFill>
              <a:latin typeface="Montserrat Light Bold"/>
            </a:endParaRPr>
          </a:p>
        </p:txBody>
      </p:sp>
      <p:sp>
        <p:nvSpPr>
          <p:cNvPr id="23" name="TextBox 23"/>
          <p:cNvSpPr txBox="1"/>
          <p:nvPr/>
        </p:nvSpPr>
        <p:spPr>
          <a:xfrm>
            <a:off x="10664726" y="3845751"/>
            <a:ext cx="5106474" cy="1107996"/>
          </a:xfrm>
          <a:prstGeom prst="rect">
            <a:avLst/>
          </a:prstGeom>
        </p:spPr>
        <p:txBody>
          <a:bodyPr wrap="square" lIns="0" tIns="0" rIns="0" bIns="0" rtlCol="0" anchor="t">
            <a:spAutoFit/>
          </a:bodyPr>
          <a:lstStyle/>
          <a:p>
            <a:pPr>
              <a:spcBef>
                <a:spcPct val="0"/>
              </a:spcBef>
            </a:pPr>
            <a:r>
              <a:rPr lang="uk-UA" sz="2400" dirty="0">
                <a:solidFill>
                  <a:srgbClr val="FFFFFF"/>
                </a:solidFill>
                <a:latin typeface="Montserrat Light"/>
              </a:rPr>
              <a:t>Урядові організації, фонди підтримки інновацій, неприбуткові організації.</a:t>
            </a:r>
            <a:endParaRPr lang="en-US" sz="2400" dirty="0">
              <a:solidFill>
                <a:srgbClr val="FFFFFF"/>
              </a:solidFill>
              <a:latin typeface="Montserrat Light"/>
            </a:endParaRPr>
          </a:p>
        </p:txBody>
      </p:sp>
      <p:grpSp>
        <p:nvGrpSpPr>
          <p:cNvPr id="27" name="Group 27"/>
          <p:cNvGrpSpPr/>
          <p:nvPr/>
        </p:nvGrpSpPr>
        <p:grpSpPr>
          <a:xfrm>
            <a:off x="3299986" y="5634061"/>
            <a:ext cx="5489727" cy="1761958"/>
            <a:chOff x="0" y="0"/>
            <a:chExt cx="1569119" cy="503617"/>
          </a:xfrm>
        </p:grpSpPr>
        <p:sp>
          <p:nvSpPr>
            <p:cNvPr id="28" name="Freeform 28"/>
            <p:cNvSpPr/>
            <p:nvPr/>
          </p:nvSpPr>
          <p:spPr>
            <a:xfrm>
              <a:off x="0" y="0"/>
              <a:ext cx="1569119" cy="503617"/>
            </a:xfrm>
            <a:custGeom>
              <a:avLst/>
              <a:gdLst/>
              <a:ahLst/>
              <a:cxnLst/>
              <a:rect l="l" t="t" r="r" b="b"/>
              <a:pathLst>
                <a:path w="1569119" h="503617">
                  <a:moveTo>
                    <a:pt x="18333" y="0"/>
                  </a:moveTo>
                  <a:lnTo>
                    <a:pt x="1550786" y="0"/>
                  </a:lnTo>
                  <a:cubicBezTo>
                    <a:pt x="1555648" y="0"/>
                    <a:pt x="1560311" y="1932"/>
                    <a:pt x="1563749" y="5370"/>
                  </a:cubicBezTo>
                  <a:cubicBezTo>
                    <a:pt x="1567187" y="8808"/>
                    <a:pt x="1569119" y="13471"/>
                    <a:pt x="1569119" y="18333"/>
                  </a:cubicBezTo>
                  <a:lnTo>
                    <a:pt x="1569119" y="485284"/>
                  </a:lnTo>
                  <a:cubicBezTo>
                    <a:pt x="1569119" y="495409"/>
                    <a:pt x="1560911" y="503617"/>
                    <a:pt x="1550786" y="503617"/>
                  </a:cubicBezTo>
                  <a:lnTo>
                    <a:pt x="18333" y="503617"/>
                  </a:lnTo>
                  <a:cubicBezTo>
                    <a:pt x="8208" y="503617"/>
                    <a:pt x="0" y="495409"/>
                    <a:pt x="0" y="485284"/>
                  </a:cubicBezTo>
                  <a:lnTo>
                    <a:pt x="0" y="18333"/>
                  </a:lnTo>
                  <a:cubicBezTo>
                    <a:pt x="0" y="8208"/>
                    <a:pt x="8208" y="0"/>
                    <a:pt x="18333" y="0"/>
                  </a:cubicBezTo>
                  <a:close/>
                </a:path>
              </a:pathLst>
            </a:custGeom>
            <a:solidFill>
              <a:srgbClr val="100F0D"/>
            </a:solidFill>
          </p:spPr>
        </p:sp>
        <p:sp>
          <p:nvSpPr>
            <p:cNvPr id="29" name="TextBox 29"/>
            <p:cNvSpPr txBox="1"/>
            <p:nvPr/>
          </p:nvSpPr>
          <p:spPr>
            <a:xfrm>
              <a:off x="0" y="-38100"/>
              <a:ext cx="1569119" cy="541717"/>
            </a:xfrm>
            <a:prstGeom prst="rect">
              <a:avLst/>
            </a:prstGeom>
          </p:spPr>
          <p:txBody>
            <a:bodyPr lIns="50800" tIns="50800" rIns="50800" bIns="50800" rtlCol="0" anchor="ctr"/>
            <a:lstStyle/>
            <a:p>
              <a:pPr algn="ctr">
                <a:lnSpc>
                  <a:spcPts val="2903"/>
                </a:lnSpc>
              </a:pPr>
              <a:endParaRPr/>
            </a:p>
          </p:txBody>
        </p:sp>
      </p:grpSp>
      <p:sp>
        <p:nvSpPr>
          <p:cNvPr id="31" name="TextBox 31"/>
          <p:cNvSpPr txBox="1"/>
          <p:nvPr/>
        </p:nvSpPr>
        <p:spPr>
          <a:xfrm>
            <a:off x="3412028" y="5791441"/>
            <a:ext cx="3906628" cy="333425"/>
          </a:xfrm>
          <a:prstGeom prst="rect">
            <a:avLst/>
          </a:prstGeom>
        </p:spPr>
        <p:txBody>
          <a:bodyPr wrap="square" lIns="0" tIns="0" rIns="0" bIns="0" rtlCol="0" anchor="t">
            <a:spAutoFit/>
          </a:bodyPr>
          <a:lstStyle/>
          <a:p>
            <a:pPr>
              <a:lnSpc>
                <a:spcPts val="2641"/>
              </a:lnSpc>
              <a:spcBef>
                <a:spcPct val="0"/>
              </a:spcBef>
            </a:pPr>
            <a:r>
              <a:rPr lang="uk-UA" sz="2600" spc="-37" dirty="0" smtClean="0">
                <a:solidFill>
                  <a:srgbClr val="FFFFFF"/>
                </a:solidFill>
                <a:latin typeface="Montserrat Light Bold"/>
              </a:rPr>
              <a:t>Кредити </a:t>
            </a:r>
            <a:r>
              <a:rPr lang="uk-UA" sz="2600" spc="-37" dirty="0">
                <a:solidFill>
                  <a:srgbClr val="FFFFFF"/>
                </a:solidFill>
                <a:latin typeface="Montserrat Light Bold"/>
              </a:rPr>
              <a:t>та позики: </a:t>
            </a:r>
            <a:endParaRPr lang="en-US" sz="2600" spc="-37" dirty="0">
              <a:solidFill>
                <a:srgbClr val="FFFFFF"/>
              </a:solidFill>
              <a:latin typeface="Montserrat Light Bold"/>
            </a:endParaRPr>
          </a:p>
        </p:txBody>
      </p:sp>
      <p:sp>
        <p:nvSpPr>
          <p:cNvPr id="32" name="TextBox 32"/>
          <p:cNvSpPr txBox="1"/>
          <p:nvPr/>
        </p:nvSpPr>
        <p:spPr>
          <a:xfrm>
            <a:off x="3412028" y="6226939"/>
            <a:ext cx="5379044" cy="1107996"/>
          </a:xfrm>
          <a:prstGeom prst="rect">
            <a:avLst/>
          </a:prstGeom>
        </p:spPr>
        <p:txBody>
          <a:bodyPr wrap="square" lIns="0" tIns="0" rIns="0" bIns="0" rtlCol="0" anchor="t">
            <a:spAutoFit/>
          </a:bodyPr>
          <a:lstStyle/>
          <a:p>
            <a:pPr>
              <a:spcBef>
                <a:spcPct val="0"/>
              </a:spcBef>
            </a:pPr>
            <a:r>
              <a:rPr lang="ru-RU" sz="2400" dirty="0" err="1">
                <a:solidFill>
                  <a:srgbClr val="FFFFFF"/>
                </a:solidFill>
                <a:latin typeface="Montserrat Light"/>
              </a:rPr>
              <a:t>Комерційні</a:t>
            </a:r>
            <a:r>
              <a:rPr lang="ru-RU" sz="2400" dirty="0">
                <a:solidFill>
                  <a:srgbClr val="FFFFFF"/>
                </a:solidFill>
                <a:latin typeface="Montserrat Light"/>
              </a:rPr>
              <a:t> банки, </a:t>
            </a:r>
            <a:r>
              <a:rPr lang="ru-RU" sz="2400" dirty="0" err="1">
                <a:solidFill>
                  <a:srgbClr val="FFFFFF"/>
                </a:solidFill>
                <a:latin typeface="Montserrat Light"/>
              </a:rPr>
              <a:t>фінансові</a:t>
            </a:r>
            <a:r>
              <a:rPr lang="ru-RU" sz="2400" dirty="0">
                <a:solidFill>
                  <a:srgbClr val="FFFFFF"/>
                </a:solidFill>
                <a:latin typeface="Montserrat Light"/>
              </a:rPr>
              <a:t> установи, </a:t>
            </a:r>
            <a:r>
              <a:rPr lang="ru-RU" sz="2400" dirty="0" err="1">
                <a:solidFill>
                  <a:srgbClr val="FFFFFF"/>
                </a:solidFill>
                <a:latin typeface="Montserrat Light"/>
              </a:rPr>
              <a:t>програми</a:t>
            </a:r>
            <a:r>
              <a:rPr lang="ru-RU" sz="2400" dirty="0">
                <a:solidFill>
                  <a:srgbClr val="FFFFFF"/>
                </a:solidFill>
                <a:latin typeface="Montserrat Light"/>
              </a:rPr>
              <a:t> </a:t>
            </a:r>
            <a:r>
              <a:rPr lang="ru-RU" sz="2400" dirty="0" err="1">
                <a:solidFill>
                  <a:srgbClr val="FFFFFF"/>
                </a:solidFill>
                <a:latin typeface="Montserrat Light"/>
              </a:rPr>
              <a:t>кредитування</a:t>
            </a:r>
            <a:r>
              <a:rPr lang="ru-RU" sz="2400" dirty="0">
                <a:solidFill>
                  <a:srgbClr val="FFFFFF"/>
                </a:solidFill>
                <a:latin typeface="Montserrat Light"/>
              </a:rPr>
              <a:t> для </a:t>
            </a:r>
            <a:r>
              <a:rPr lang="ru-RU" sz="2400" dirty="0" err="1">
                <a:solidFill>
                  <a:srgbClr val="FFFFFF"/>
                </a:solidFill>
                <a:latin typeface="Montserrat Light"/>
              </a:rPr>
              <a:t>стартапів</a:t>
            </a:r>
            <a:r>
              <a:rPr lang="ru-RU" sz="2400" dirty="0">
                <a:solidFill>
                  <a:srgbClr val="FFFFFF"/>
                </a:solidFill>
                <a:latin typeface="Montserrat Light"/>
              </a:rPr>
              <a:t>.</a:t>
            </a:r>
            <a:endParaRPr lang="en-US" sz="2400" dirty="0">
              <a:solidFill>
                <a:srgbClr val="FFFFFF"/>
              </a:solidFill>
              <a:latin typeface="Montserrat Light"/>
            </a:endParaRPr>
          </a:p>
        </p:txBody>
      </p:sp>
      <p:grpSp>
        <p:nvGrpSpPr>
          <p:cNvPr id="36" name="Group 36"/>
          <p:cNvGrpSpPr/>
          <p:nvPr/>
        </p:nvGrpSpPr>
        <p:grpSpPr>
          <a:xfrm>
            <a:off x="10549427" y="5501933"/>
            <a:ext cx="5489727" cy="2088295"/>
            <a:chOff x="0" y="0"/>
            <a:chExt cx="1569119" cy="503617"/>
          </a:xfrm>
        </p:grpSpPr>
        <p:sp>
          <p:nvSpPr>
            <p:cNvPr id="37" name="Freeform 37"/>
            <p:cNvSpPr/>
            <p:nvPr/>
          </p:nvSpPr>
          <p:spPr>
            <a:xfrm>
              <a:off x="0" y="0"/>
              <a:ext cx="1569119" cy="503617"/>
            </a:xfrm>
            <a:custGeom>
              <a:avLst/>
              <a:gdLst/>
              <a:ahLst/>
              <a:cxnLst/>
              <a:rect l="l" t="t" r="r" b="b"/>
              <a:pathLst>
                <a:path w="1569119" h="503617">
                  <a:moveTo>
                    <a:pt x="18333" y="0"/>
                  </a:moveTo>
                  <a:lnTo>
                    <a:pt x="1550786" y="0"/>
                  </a:lnTo>
                  <a:cubicBezTo>
                    <a:pt x="1555648" y="0"/>
                    <a:pt x="1560311" y="1932"/>
                    <a:pt x="1563749" y="5370"/>
                  </a:cubicBezTo>
                  <a:cubicBezTo>
                    <a:pt x="1567187" y="8808"/>
                    <a:pt x="1569119" y="13471"/>
                    <a:pt x="1569119" y="18333"/>
                  </a:cubicBezTo>
                  <a:lnTo>
                    <a:pt x="1569119" y="485284"/>
                  </a:lnTo>
                  <a:cubicBezTo>
                    <a:pt x="1569119" y="495409"/>
                    <a:pt x="1560911" y="503617"/>
                    <a:pt x="1550786" y="503617"/>
                  </a:cubicBezTo>
                  <a:lnTo>
                    <a:pt x="18333" y="503617"/>
                  </a:lnTo>
                  <a:cubicBezTo>
                    <a:pt x="8208" y="503617"/>
                    <a:pt x="0" y="495409"/>
                    <a:pt x="0" y="485284"/>
                  </a:cubicBezTo>
                  <a:lnTo>
                    <a:pt x="0" y="18333"/>
                  </a:lnTo>
                  <a:cubicBezTo>
                    <a:pt x="0" y="8208"/>
                    <a:pt x="8208" y="0"/>
                    <a:pt x="18333" y="0"/>
                  </a:cubicBezTo>
                  <a:close/>
                </a:path>
              </a:pathLst>
            </a:custGeom>
            <a:solidFill>
              <a:srgbClr val="100F0D"/>
            </a:solidFill>
          </p:spPr>
        </p:sp>
        <p:sp>
          <p:nvSpPr>
            <p:cNvPr id="38" name="TextBox 38"/>
            <p:cNvSpPr txBox="1"/>
            <p:nvPr/>
          </p:nvSpPr>
          <p:spPr>
            <a:xfrm>
              <a:off x="0" y="-38100"/>
              <a:ext cx="1569119" cy="541717"/>
            </a:xfrm>
            <a:prstGeom prst="rect">
              <a:avLst/>
            </a:prstGeom>
          </p:spPr>
          <p:txBody>
            <a:bodyPr lIns="50800" tIns="50800" rIns="50800" bIns="50800" rtlCol="0" anchor="ctr"/>
            <a:lstStyle/>
            <a:p>
              <a:pPr algn="ctr">
                <a:lnSpc>
                  <a:spcPts val="2903"/>
                </a:lnSpc>
              </a:pPr>
              <a:endParaRPr/>
            </a:p>
          </p:txBody>
        </p:sp>
      </p:grpSp>
      <p:sp>
        <p:nvSpPr>
          <p:cNvPr id="39" name="TextBox 39"/>
          <p:cNvSpPr txBox="1"/>
          <p:nvPr/>
        </p:nvSpPr>
        <p:spPr>
          <a:xfrm>
            <a:off x="10663367" y="5716038"/>
            <a:ext cx="3134958" cy="333425"/>
          </a:xfrm>
          <a:prstGeom prst="rect">
            <a:avLst/>
          </a:prstGeom>
        </p:spPr>
        <p:txBody>
          <a:bodyPr wrap="square" lIns="0" tIns="0" rIns="0" bIns="0" rtlCol="0" anchor="t">
            <a:spAutoFit/>
          </a:bodyPr>
          <a:lstStyle/>
          <a:p>
            <a:pPr>
              <a:lnSpc>
                <a:spcPts val="2641"/>
              </a:lnSpc>
              <a:spcBef>
                <a:spcPct val="0"/>
              </a:spcBef>
            </a:pPr>
            <a:r>
              <a:rPr lang="uk-UA" sz="2600" spc="-37" dirty="0" err="1" smtClean="0">
                <a:solidFill>
                  <a:srgbClr val="FFFFFF"/>
                </a:solidFill>
                <a:latin typeface="Montserrat Light Bold"/>
              </a:rPr>
              <a:t>Краудфандинг</a:t>
            </a:r>
            <a:endParaRPr lang="en-US" sz="2600" spc="-37" dirty="0">
              <a:solidFill>
                <a:srgbClr val="FFFFFF"/>
              </a:solidFill>
              <a:latin typeface="Montserrat Light Bold"/>
            </a:endParaRPr>
          </a:p>
        </p:txBody>
      </p:sp>
      <p:sp>
        <p:nvSpPr>
          <p:cNvPr id="40" name="TextBox 40"/>
          <p:cNvSpPr txBox="1"/>
          <p:nvPr/>
        </p:nvSpPr>
        <p:spPr>
          <a:xfrm>
            <a:off x="10663367" y="6035846"/>
            <a:ext cx="5683985" cy="1477328"/>
          </a:xfrm>
          <a:prstGeom prst="rect">
            <a:avLst/>
          </a:prstGeom>
        </p:spPr>
        <p:txBody>
          <a:bodyPr wrap="square" lIns="0" tIns="0" rIns="0" bIns="0" rtlCol="0" anchor="t">
            <a:spAutoFit/>
          </a:bodyPr>
          <a:lstStyle/>
          <a:p>
            <a:pPr>
              <a:spcBef>
                <a:spcPct val="0"/>
              </a:spcBef>
            </a:pPr>
            <a:r>
              <a:rPr lang="uk-UA" sz="2400" dirty="0">
                <a:solidFill>
                  <a:srgbClr val="FFFFFF"/>
                </a:solidFill>
                <a:latin typeface="Montserrat Light"/>
              </a:rPr>
              <a:t>Платформи збору коштів, такі як </a:t>
            </a:r>
            <a:r>
              <a:rPr lang="en-US" sz="2400" dirty="0">
                <a:solidFill>
                  <a:srgbClr val="FFFFFF"/>
                </a:solidFill>
                <a:latin typeface="Montserrat Light"/>
              </a:rPr>
              <a:t>Kickstarter, </a:t>
            </a:r>
            <a:r>
              <a:rPr lang="en-US" sz="2400" dirty="0" err="1">
                <a:solidFill>
                  <a:srgbClr val="FFFFFF"/>
                </a:solidFill>
                <a:latin typeface="Montserrat Light"/>
              </a:rPr>
              <a:t>Indiegogo</a:t>
            </a:r>
            <a:r>
              <a:rPr lang="en-US" sz="2400" dirty="0">
                <a:solidFill>
                  <a:srgbClr val="FFFFFF"/>
                </a:solidFill>
                <a:latin typeface="Montserrat Light"/>
              </a:rPr>
              <a:t>, </a:t>
            </a:r>
            <a:r>
              <a:rPr lang="uk-UA" sz="2400" dirty="0">
                <a:solidFill>
                  <a:srgbClr val="FFFFFF"/>
                </a:solidFill>
                <a:latin typeface="Montserrat Light"/>
              </a:rPr>
              <a:t>для привернення коштів від широкої аудиторії.</a:t>
            </a:r>
            <a:endParaRPr lang="en-US" sz="2400" dirty="0">
              <a:solidFill>
                <a:srgbClr val="FFFFFF"/>
              </a:solidFill>
              <a:latin typeface="Montserrat Light"/>
            </a:endParaRPr>
          </a:p>
        </p:txBody>
      </p:sp>
      <p:grpSp>
        <p:nvGrpSpPr>
          <p:cNvPr id="44" name="Group 44"/>
          <p:cNvGrpSpPr>
            <a:grpSpLocks noChangeAspect="1"/>
          </p:cNvGrpSpPr>
          <p:nvPr/>
        </p:nvGrpSpPr>
        <p:grpSpPr>
          <a:xfrm>
            <a:off x="-46214" y="7097814"/>
            <a:ext cx="5669664" cy="3189186"/>
            <a:chOff x="0" y="0"/>
            <a:chExt cx="6089457" cy="3425320"/>
          </a:xfrm>
        </p:grpSpPr>
        <p:sp>
          <p:nvSpPr>
            <p:cNvPr id="45" name="Freeform 45"/>
            <p:cNvSpPr/>
            <p:nvPr/>
          </p:nvSpPr>
          <p:spPr>
            <a:xfrm>
              <a:off x="0" y="0"/>
              <a:ext cx="6089457" cy="3425320"/>
            </a:xfrm>
            <a:custGeom>
              <a:avLst/>
              <a:gdLst/>
              <a:ahLst/>
              <a:cxnLst/>
              <a:rect l="l" t="t" r="r" b="b"/>
              <a:pathLst>
                <a:path w="6089457" h="3425320">
                  <a:moveTo>
                    <a:pt x="0" y="0"/>
                  </a:moveTo>
                  <a:lnTo>
                    <a:pt x="0" y="3425320"/>
                  </a:lnTo>
                  <a:lnTo>
                    <a:pt x="6089457" y="3425320"/>
                  </a:lnTo>
                  <a:cubicBezTo>
                    <a:pt x="4059638" y="2283546"/>
                    <a:pt x="2029819" y="1141773"/>
                    <a:pt x="0" y="0"/>
                  </a:cubicBezTo>
                  <a:close/>
                </a:path>
              </a:pathLst>
            </a:custGeom>
            <a:solidFill>
              <a:srgbClr val="D94D4D"/>
            </a:solidFill>
          </p:spPr>
        </p:sp>
        <p:sp>
          <p:nvSpPr>
            <p:cNvPr id="46" name="Freeform 46"/>
            <p:cNvSpPr/>
            <p:nvPr/>
          </p:nvSpPr>
          <p:spPr>
            <a:xfrm>
              <a:off x="0" y="0"/>
              <a:ext cx="6089457" cy="3425320"/>
            </a:xfrm>
            <a:custGeom>
              <a:avLst/>
              <a:gdLst/>
              <a:ahLst/>
              <a:cxnLst/>
              <a:rect l="l" t="t" r="r" b="b"/>
              <a:pathLst>
                <a:path w="6089457" h="3425320">
                  <a:moveTo>
                    <a:pt x="0" y="0"/>
                  </a:moveTo>
                  <a:lnTo>
                    <a:pt x="0" y="3425320"/>
                  </a:lnTo>
                  <a:lnTo>
                    <a:pt x="6089457" y="3425320"/>
                  </a:lnTo>
                  <a:cubicBezTo>
                    <a:pt x="4059638" y="2283546"/>
                    <a:pt x="2029819" y="1141773"/>
                    <a:pt x="0" y="0"/>
                  </a:cubicBezTo>
                  <a:close/>
                </a:path>
              </a:pathLst>
            </a:custGeom>
            <a:blipFill>
              <a:blip r:embed="rId4"/>
              <a:stretch>
                <a:fillRect l="-98184" t="-51103" r="-41729" b="-133327"/>
              </a:stretch>
            </a:blipFill>
          </p:spPr>
        </p:sp>
      </p:grpSp>
      <p:grpSp>
        <p:nvGrpSpPr>
          <p:cNvPr id="47" name="Group 47"/>
          <p:cNvGrpSpPr>
            <a:grpSpLocks noChangeAspect="1"/>
          </p:cNvGrpSpPr>
          <p:nvPr/>
        </p:nvGrpSpPr>
        <p:grpSpPr>
          <a:xfrm>
            <a:off x="11006092" y="-6332"/>
            <a:ext cx="7281908" cy="4096074"/>
            <a:chOff x="0" y="0"/>
            <a:chExt cx="6089457" cy="3425320"/>
          </a:xfrm>
        </p:grpSpPr>
        <p:sp>
          <p:nvSpPr>
            <p:cNvPr id="48" name="Freeform 48"/>
            <p:cNvSpPr/>
            <p:nvPr/>
          </p:nvSpPr>
          <p:spPr>
            <a:xfrm>
              <a:off x="0" y="0"/>
              <a:ext cx="6089457" cy="3425320"/>
            </a:xfrm>
            <a:custGeom>
              <a:avLst/>
              <a:gdLst/>
              <a:ahLst/>
              <a:cxnLst/>
              <a:rect l="l" t="t" r="r" b="b"/>
              <a:pathLst>
                <a:path w="6089457" h="3425320">
                  <a:moveTo>
                    <a:pt x="6089457" y="3425320"/>
                  </a:moveTo>
                  <a:lnTo>
                    <a:pt x="6089457" y="0"/>
                  </a:lnTo>
                  <a:lnTo>
                    <a:pt x="0" y="0"/>
                  </a:lnTo>
                  <a:cubicBezTo>
                    <a:pt x="2029819" y="1141773"/>
                    <a:pt x="4059638" y="2283546"/>
                    <a:pt x="6089457" y="3425320"/>
                  </a:cubicBezTo>
                  <a:close/>
                </a:path>
              </a:pathLst>
            </a:custGeom>
            <a:solidFill>
              <a:srgbClr val="539BE0"/>
            </a:solidFill>
          </p:spPr>
        </p:sp>
        <p:sp>
          <p:nvSpPr>
            <p:cNvPr id="49" name="Freeform 49"/>
            <p:cNvSpPr/>
            <p:nvPr/>
          </p:nvSpPr>
          <p:spPr>
            <a:xfrm>
              <a:off x="0" y="0"/>
              <a:ext cx="6089457" cy="3425320"/>
            </a:xfrm>
            <a:custGeom>
              <a:avLst/>
              <a:gdLst/>
              <a:ahLst/>
              <a:cxnLst/>
              <a:rect l="l" t="t" r="r" b="b"/>
              <a:pathLst>
                <a:path w="6089457" h="3425320">
                  <a:moveTo>
                    <a:pt x="6089457" y="3425320"/>
                  </a:moveTo>
                  <a:lnTo>
                    <a:pt x="6089457" y="0"/>
                  </a:lnTo>
                  <a:lnTo>
                    <a:pt x="0" y="0"/>
                  </a:lnTo>
                  <a:cubicBezTo>
                    <a:pt x="2029819" y="1141773"/>
                    <a:pt x="4059638" y="2283546"/>
                    <a:pt x="6089457" y="3425320"/>
                  </a:cubicBezTo>
                  <a:close/>
                </a:path>
              </a:pathLst>
            </a:custGeom>
            <a:blipFill>
              <a:blip r:embed="rId5"/>
              <a:stretch>
                <a:fillRect t="-5555" b="-5555"/>
              </a:stretch>
            </a:blipFill>
          </p:spPr>
        </p:sp>
      </p:grpSp>
      <p:grpSp>
        <p:nvGrpSpPr>
          <p:cNvPr id="53" name="Group 36"/>
          <p:cNvGrpSpPr/>
          <p:nvPr/>
        </p:nvGrpSpPr>
        <p:grpSpPr>
          <a:xfrm>
            <a:off x="6785161" y="7819154"/>
            <a:ext cx="6016439" cy="2371982"/>
            <a:chOff x="0" y="0"/>
            <a:chExt cx="1569119" cy="503617"/>
          </a:xfrm>
        </p:grpSpPr>
        <p:sp>
          <p:nvSpPr>
            <p:cNvPr id="54" name="Freeform 37"/>
            <p:cNvSpPr/>
            <p:nvPr/>
          </p:nvSpPr>
          <p:spPr>
            <a:xfrm>
              <a:off x="0" y="0"/>
              <a:ext cx="1569119" cy="503617"/>
            </a:xfrm>
            <a:custGeom>
              <a:avLst/>
              <a:gdLst/>
              <a:ahLst/>
              <a:cxnLst/>
              <a:rect l="l" t="t" r="r" b="b"/>
              <a:pathLst>
                <a:path w="1569119" h="503617">
                  <a:moveTo>
                    <a:pt x="18333" y="0"/>
                  </a:moveTo>
                  <a:lnTo>
                    <a:pt x="1550786" y="0"/>
                  </a:lnTo>
                  <a:cubicBezTo>
                    <a:pt x="1555648" y="0"/>
                    <a:pt x="1560311" y="1932"/>
                    <a:pt x="1563749" y="5370"/>
                  </a:cubicBezTo>
                  <a:cubicBezTo>
                    <a:pt x="1567187" y="8808"/>
                    <a:pt x="1569119" y="13471"/>
                    <a:pt x="1569119" y="18333"/>
                  </a:cubicBezTo>
                  <a:lnTo>
                    <a:pt x="1569119" y="485284"/>
                  </a:lnTo>
                  <a:cubicBezTo>
                    <a:pt x="1569119" y="495409"/>
                    <a:pt x="1560911" y="503617"/>
                    <a:pt x="1550786" y="503617"/>
                  </a:cubicBezTo>
                  <a:lnTo>
                    <a:pt x="18333" y="503617"/>
                  </a:lnTo>
                  <a:cubicBezTo>
                    <a:pt x="8208" y="503617"/>
                    <a:pt x="0" y="495409"/>
                    <a:pt x="0" y="485284"/>
                  </a:cubicBezTo>
                  <a:lnTo>
                    <a:pt x="0" y="18333"/>
                  </a:lnTo>
                  <a:cubicBezTo>
                    <a:pt x="0" y="8208"/>
                    <a:pt x="8208" y="0"/>
                    <a:pt x="18333" y="0"/>
                  </a:cubicBezTo>
                  <a:close/>
                </a:path>
              </a:pathLst>
            </a:custGeom>
            <a:solidFill>
              <a:srgbClr val="100F0D"/>
            </a:solidFill>
          </p:spPr>
        </p:sp>
        <p:sp>
          <p:nvSpPr>
            <p:cNvPr id="55" name="TextBox 38"/>
            <p:cNvSpPr txBox="1"/>
            <p:nvPr/>
          </p:nvSpPr>
          <p:spPr>
            <a:xfrm>
              <a:off x="0" y="-38100"/>
              <a:ext cx="1569119" cy="541717"/>
            </a:xfrm>
            <a:prstGeom prst="rect">
              <a:avLst/>
            </a:prstGeom>
          </p:spPr>
          <p:txBody>
            <a:bodyPr lIns="50800" tIns="50800" rIns="50800" bIns="50800" rtlCol="0" anchor="ctr"/>
            <a:lstStyle/>
            <a:p>
              <a:pPr algn="ctr">
                <a:lnSpc>
                  <a:spcPts val="2903"/>
                </a:lnSpc>
              </a:pPr>
              <a:endParaRPr/>
            </a:p>
          </p:txBody>
        </p:sp>
      </p:grpSp>
      <p:sp>
        <p:nvSpPr>
          <p:cNvPr id="56" name="TextBox 39"/>
          <p:cNvSpPr txBox="1"/>
          <p:nvPr/>
        </p:nvSpPr>
        <p:spPr>
          <a:xfrm>
            <a:off x="6940909" y="8003232"/>
            <a:ext cx="5358151" cy="666849"/>
          </a:xfrm>
          <a:prstGeom prst="rect">
            <a:avLst/>
          </a:prstGeom>
        </p:spPr>
        <p:txBody>
          <a:bodyPr wrap="square" lIns="0" tIns="0" rIns="0" bIns="0" rtlCol="0" anchor="t">
            <a:spAutoFit/>
          </a:bodyPr>
          <a:lstStyle/>
          <a:p>
            <a:pPr>
              <a:lnSpc>
                <a:spcPts val="2641"/>
              </a:lnSpc>
              <a:spcBef>
                <a:spcPct val="0"/>
              </a:spcBef>
            </a:pPr>
            <a:r>
              <a:rPr lang="uk-UA" sz="2600" spc="-37" dirty="0" smtClean="0">
                <a:solidFill>
                  <a:srgbClr val="FFFFFF"/>
                </a:solidFill>
                <a:latin typeface="Montserrat Light Bold"/>
              </a:rPr>
              <a:t>Прибуток від продажу продукту або послуги</a:t>
            </a:r>
            <a:endParaRPr lang="en-US" sz="2600" spc="-37" dirty="0">
              <a:solidFill>
                <a:srgbClr val="FFFFFF"/>
              </a:solidFill>
              <a:latin typeface="Montserrat Light Bold"/>
            </a:endParaRPr>
          </a:p>
        </p:txBody>
      </p:sp>
      <p:sp>
        <p:nvSpPr>
          <p:cNvPr id="57" name="TextBox 40"/>
          <p:cNvSpPr txBox="1"/>
          <p:nvPr/>
        </p:nvSpPr>
        <p:spPr>
          <a:xfrm>
            <a:off x="6911339" y="8611053"/>
            <a:ext cx="5683985" cy="1477328"/>
          </a:xfrm>
          <a:prstGeom prst="rect">
            <a:avLst/>
          </a:prstGeom>
        </p:spPr>
        <p:txBody>
          <a:bodyPr wrap="square" lIns="0" tIns="0" rIns="0" bIns="0" rtlCol="0" anchor="t">
            <a:spAutoFit/>
          </a:bodyPr>
          <a:lstStyle/>
          <a:p>
            <a:pPr>
              <a:spcBef>
                <a:spcPct val="0"/>
              </a:spcBef>
            </a:pPr>
            <a:r>
              <a:rPr lang="ru-RU" sz="2400" dirty="0">
                <a:solidFill>
                  <a:srgbClr val="FFFFFF"/>
                </a:solidFill>
                <a:latin typeface="Montserrat Light"/>
              </a:rPr>
              <a:t>Доходи, </a:t>
            </a:r>
            <a:r>
              <a:rPr lang="ru-RU" sz="2400" dirty="0" err="1">
                <a:solidFill>
                  <a:srgbClr val="FFFFFF"/>
                </a:solidFill>
                <a:latin typeface="Montserrat Light"/>
              </a:rPr>
              <a:t>що</a:t>
            </a:r>
            <a:r>
              <a:rPr lang="ru-RU" sz="2400" dirty="0">
                <a:solidFill>
                  <a:srgbClr val="FFFFFF"/>
                </a:solidFill>
                <a:latin typeface="Montserrat Light"/>
              </a:rPr>
              <a:t> </a:t>
            </a:r>
            <a:r>
              <a:rPr lang="ru-RU" sz="2400" dirty="0" err="1">
                <a:solidFill>
                  <a:srgbClr val="FFFFFF"/>
                </a:solidFill>
                <a:latin typeface="Montserrat Light"/>
              </a:rPr>
              <a:t>отримуються</a:t>
            </a:r>
            <a:r>
              <a:rPr lang="ru-RU" sz="2400" dirty="0">
                <a:solidFill>
                  <a:srgbClr val="FFFFFF"/>
                </a:solidFill>
                <a:latin typeface="Montserrat Light"/>
              </a:rPr>
              <a:t> </a:t>
            </a:r>
            <a:r>
              <a:rPr lang="ru-RU" sz="2400" dirty="0" err="1">
                <a:solidFill>
                  <a:srgbClr val="FFFFFF"/>
                </a:solidFill>
                <a:latin typeface="Montserrat Light"/>
              </a:rPr>
              <a:t>від</a:t>
            </a:r>
            <a:r>
              <a:rPr lang="ru-RU" sz="2400" dirty="0">
                <a:solidFill>
                  <a:srgbClr val="FFFFFF"/>
                </a:solidFill>
                <a:latin typeface="Montserrat Light"/>
              </a:rPr>
              <a:t> </a:t>
            </a:r>
            <a:r>
              <a:rPr lang="ru-RU" sz="2400" dirty="0" err="1">
                <a:solidFill>
                  <a:srgbClr val="FFFFFF"/>
                </a:solidFill>
                <a:latin typeface="Montserrat Light"/>
              </a:rPr>
              <a:t>користувачів</a:t>
            </a:r>
            <a:r>
              <a:rPr lang="ru-RU" sz="2400" dirty="0">
                <a:solidFill>
                  <a:srgbClr val="FFFFFF"/>
                </a:solidFill>
                <a:latin typeface="Montserrat Light"/>
              </a:rPr>
              <a:t> за </a:t>
            </a:r>
            <a:r>
              <a:rPr lang="ru-RU" sz="2400" dirty="0" err="1">
                <a:solidFill>
                  <a:srgbClr val="FFFFFF"/>
                </a:solidFill>
                <a:latin typeface="Montserrat Light"/>
              </a:rPr>
              <a:t>використання</a:t>
            </a:r>
            <a:r>
              <a:rPr lang="ru-RU" sz="2400" dirty="0">
                <a:solidFill>
                  <a:srgbClr val="FFFFFF"/>
                </a:solidFill>
                <a:latin typeface="Montserrat Light"/>
              </a:rPr>
              <a:t> </a:t>
            </a:r>
            <a:r>
              <a:rPr lang="ru-RU" sz="2400" dirty="0" err="1">
                <a:solidFill>
                  <a:srgbClr val="FFFFFF"/>
                </a:solidFill>
                <a:latin typeface="Montserrat Light"/>
              </a:rPr>
              <a:t>програмного</a:t>
            </a:r>
            <a:r>
              <a:rPr lang="ru-RU" sz="2400" dirty="0">
                <a:solidFill>
                  <a:srgbClr val="FFFFFF"/>
                </a:solidFill>
                <a:latin typeface="Montserrat Light"/>
              </a:rPr>
              <a:t> </a:t>
            </a:r>
            <a:r>
              <a:rPr lang="ru-RU" sz="2400" dirty="0" err="1">
                <a:solidFill>
                  <a:srgbClr val="FFFFFF"/>
                </a:solidFill>
                <a:latin typeface="Montserrat Light"/>
              </a:rPr>
              <a:t>забезпечення</a:t>
            </a:r>
            <a:r>
              <a:rPr lang="ru-RU" sz="2400" dirty="0">
                <a:solidFill>
                  <a:srgbClr val="FFFFFF"/>
                </a:solidFill>
                <a:latin typeface="Montserrat Light"/>
              </a:rPr>
              <a:t> </a:t>
            </a:r>
            <a:r>
              <a:rPr lang="ru-RU" sz="2400" dirty="0" smtClean="0">
                <a:solidFill>
                  <a:srgbClr val="FFFFFF"/>
                </a:solidFill>
                <a:latin typeface="Montserrat Light"/>
              </a:rPr>
              <a:t>та </a:t>
            </a:r>
            <a:r>
              <a:rPr lang="ru-RU" sz="2400" dirty="0" err="1">
                <a:solidFill>
                  <a:srgbClr val="FFFFFF"/>
                </a:solidFill>
                <a:latin typeface="Montserrat Light"/>
              </a:rPr>
              <a:t>інших</a:t>
            </a:r>
            <a:r>
              <a:rPr lang="ru-RU" sz="2400" dirty="0">
                <a:solidFill>
                  <a:srgbClr val="FFFFFF"/>
                </a:solidFill>
                <a:latin typeface="Montserrat Light"/>
              </a:rPr>
              <a:t> </a:t>
            </a:r>
            <a:r>
              <a:rPr lang="ru-RU" sz="2400" dirty="0" err="1" smtClean="0">
                <a:solidFill>
                  <a:srgbClr val="FFFFFF"/>
                </a:solidFill>
                <a:latin typeface="Montserrat Light"/>
              </a:rPr>
              <a:t>продуктів</a:t>
            </a:r>
            <a:r>
              <a:rPr lang="ru-RU" sz="2400" dirty="0" smtClean="0">
                <a:solidFill>
                  <a:srgbClr val="FFFFFF"/>
                </a:solidFill>
                <a:latin typeface="Montserrat Light"/>
              </a:rPr>
              <a:t>/</a:t>
            </a:r>
            <a:r>
              <a:rPr lang="ru-RU" sz="2400" dirty="0" err="1" smtClean="0">
                <a:solidFill>
                  <a:srgbClr val="FFFFFF"/>
                </a:solidFill>
                <a:latin typeface="Montserrat Light"/>
              </a:rPr>
              <a:t>послуг</a:t>
            </a:r>
            <a:r>
              <a:rPr lang="ru-RU" sz="2400" dirty="0" smtClean="0">
                <a:solidFill>
                  <a:srgbClr val="FFFFFF"/>
                </a:solidFill>
                <a:latin typeface="Montserrat Light"/>
              </a:rPr>
              <a:t>.</a:t>
            </a:r>
            <a:endParaRPr lang="en-US" sz="2400" dirty="0">
              <a:solidFill>
                <a:srgbClr val="FFFFFF"/>
              </a:solidFill>
              <a:latin typeface="Montserrat Light"/>
            </a:endParaRPr>
          </a:p>
        </p:txBody>
      </p:sp>
      <p:sp>
        <p:nvSpPr>
          <p:cNvPr id="41" name="TextBox 38"/>
          <p:cNvSpPr txBox="1"/>
          <p:nvPr/>
        </p:nvSpPr>
        <p:spPr>
          <a:xfrm>
            <a:off x="12344401" y="947296"/>
            <a:ext cx="5425352" cy="331757"/>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lvl="0">
              <a:lnSpc>
                <a:spcPts val="2774"/>
              </a:lnSpc>
              <a:spcBef>
                <a:spcPct val="0"/>
              </a:spcBef>
            </a:pPr>
            <a:r>
              <a:rPr lang="uk-UA" sz="2200" b="1" spc="197" dirty="0">
                <a:solidFill>
                  <a:srgbClr val="231F20"/>
                </a:solidFill>
                <a:latin typeface="Montserrat Light"/>
              </a:rPr>
              <a:t>Шифр: </a:t>
            </a:r>
            <a:r>
              <a:rPr lang="en-US" sz="2200" spc="197" dirty="0" err="1">
                <a:solidFill>
                  <a:srgbClr val="231F20"/>
                </a:solidFill>
                <a:latin typeface="Montserrat Light"/>
              </a:rPr>
              <a:t>Inclusio</a:t>
            </a:r>
            <a:r>
              <a:rPr lang="uk-UA" sz="2200" spc="197" dirty="0">
                <a:solidFill>
                  <a:srgbClr val="231F20"/>
                </a:solidFill>
                <a:latin typeface="Montserrat Light"/>
              </a:rPr>
              <a:t>Підприємництво</a:t>
            </a:r>
            <a:endParaRPr lang="uk-UA" sz="2200" spc="197" dirty="0">
              <a:solidFill>
                <a:srgbClr val="231F20"/>
              </a:solidFill>
              <a:latin typeface="Montserrat Ligh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8" name="TextBox 8"/>
          <p:cNvSpPr txBox="1"/>
          <p:nvPr/>
        </p:nvSpPr>
        <p:spPr>
          <a:xfrm>
            <a:off x="3505200" y="1155342"/>
            <a:ext cx="11049000" cy="1625958"/>
          </a:xfrm>
          <a:prstGeom prst="rect">
            <a:avLst/>
          </a:prstGeom>
        </p:spPr>
        <p:txBody>
          <a:bodyPr wrap="square" lIns="0" tIns="0" rIns="0" bIns="0" rtlCol="0" anchor="t">
            <a:spAutoFit/>
          </a:bodyPr>
          <a:lstStyle/>
          <a:p>
            <a:pPr lvl="0" algn="ctr">
              <a:spcBef>
                <a:spcPct val="0"/>
              </a:spcBef>
            </a:pPr>
            <a:r>
              <a:rPr lang="ru-RU" sz="5283" spc="184" dirty="0">
                <a:solidFill>
                  <a:srgbClr val="010101"/>
                </a:solidFill>
                <a:latin typeface="Archivo Black"/>
              </a:rPr>
              <a:t>Бюджет </a:t>
            </a:r>
            <a:r>
              <a:rPr lang="ru-RU" sz="5283" spc="184" dirty="0" err="1">
                <a:solidFill>
                  <a:srgbClr val="010101"/>
                </a:solidFill>
                <a:latin typeface="Archivo Black"/>
              </a:rPr>
              <a:t>необхідний</a:t>
            </a:r>
            <a:r>
              <a:rPr lang="ru-RU" sz="5283" spc="184" dirty="0">
                <a:solidFill>
                  <a:srgbClr val="010101"/>
                </a:solidFill>
                <a:latin typeface="Archivo Black"/>
              </a:rPr>
              <a:t> для </a:t>
            </a:r>
            <a:r>
              <a:rPr lang="ru-RU" sz="5283" spc="184" dirty="0" err="1">
                <a:solidFill>
                  <a:srgbClr val="010101"/>
                </a:solidFill>
                <a:latin typeface="Archivo Black"/>
              </a:rPr>
              <a:t>реалізації</a:t>
            </a:r>
            <a:r>
              <a:rPr lang="ru-RU" sz="5283" spc="184" dirty="0">
                <a:solidFill>
                  <a:srgbClr val="010101"/>
                </a:solidFill>
                <a:latin typeface="Archivo Black"/>
              </a:rPr>
              <a:t> </a:t>
            </a:r>
            <a:r>
              <a:rPr lang="ru-RU" sz="5283" spc="184" dirty="0" err="1">
                <a:solidFill>
                  <a:srgbClr val="010101"/>
                </a:solidFill>
                <a:latin typeface="Archivo Black"/>
              </a:rPr>
              <a:t>проєкту</a:t>
            </a:r>
            <a:endParaRPr lang="en-US" sz="5283" u="none" strike="noStrike" spc="184" dirty="0">
              <a:solidFill>
                <a:srgbClr val="010101"/>
              </a:solidFill>
              <a:latin typeface="Archivo Black"/>
            </a:endParaRPr>
          </a:p>
        </p:txBody>
      </p:sp>
      <p:graphicFrame>
        <p:nvGraphicFramePr>
          <p:cNvPr id="15" name="Таблица 14"/>
          <p:cNvGraphicFramePr>
            <a:graphicFrameLocks noGrp="1"/>
          </p:cNvGraphicFramePr>
          <p:nvPr>
            <p:extLst>
              <p:ext uri="{D42A27DB-BD31-4B8C-83A1-F6EECF244321}">
                <p14:modId xmlns:p14="http://schemas.microsoft.com/office/powerpoint/2010/main" val="620473773"/>
              </p:ext>
            </p:extLst>
          </p:nvPr>
        </p:nvGraphicFramePr>
        <p:xfrm>
          <a:off x="685800" y="2781300"/>
          <a:ext cx="9753600" cy="4229098"/>
        </p:xfrm>
        <a:graphic>
          <a:graphicData uri="http://schemas.openxmlformats.org/drawingml/2006/table">
            <a:tbl>
              <a:tblPr firstRow="1" firstCol="1" bandRow="1">
                <a:tableStyleId>{5C22544A-7EE6-4342-B048-85BDC9FD1C3A}</a:tableStyleId>
              </a:tblPr>
              <a:tblGrid>
                <a:gridCol w="4876294">
                  <a:extLst>
                    <a:ext uri="{9D8B030D-6E8A-4147-A177-3AD203B41FA5}">
                      <a16:colId xmlns:a16="http://schemas.microsoft.com/office/drawing/2014/main" val="2743937650"/>
                    </a:ext>
                  </a:extLst>
                </a:gridCol>
                <a:gridCol w="4877306">
                  <a:extLst>
                    <a:ext uri="{9D8B030D-6E8A-4147-A177-3AD203B41FA5}">
                      <a16:colId xmlns:a16="http://schemas.microsoft.com/office/drawing/2014/main" val="3888502192"/>
                    </a:ext>
                  </a:extLst>
                </a:gridCol>
              </a:tblGrid>
              <a:tr h="467350">
                <a:tc>
                  <a:txBody>
                    <a:bodyPr/>
                    <a:lstStyle/>
                    <a:p>
                      <a:pPr algn="just">
                        <a:lnSpc>
                          <a:spcPct val="107000"/>
                        </a:lnSpc>
                        <a:spcAft>
                          <a:spcPts val="0"/>
                        </a:spcAft>
                      </a:pPr>
                      <a:r>
                        <a:rPr lang="uk-UA" sz="2400" dirty="0">
                          <a:effectLst/>
                        </a:rPr>
                        <a:t>Елемент </a:t>
                      </a:r>
                      <a:r>
                        <a:rPr lang="uk-UA" sz="2400" dirty="0" err="1">
                          <a:effectLst/>
                        </a:rPr>
                        <a:t>проєкту</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uk-UA" sz="2400">
                          <a:effectLst/>
                        </a:rPr>
                        <a:t>Сума, грн. </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9654859"/>
                  </a:ext>
                </a:extLst>
              </a:tr>
              <a:tr h="467350">
                <a:tc>
                  <a:txBody>
                    <a:bodyPr/>
                    <a:lstStyle/>
                    <a:p>
                      <a:pPr algn="just">
                        <a:lnSpc>
                          <a:spcPct val="107000"/>
                        </a:lnSpc>
                        <a:spcAft>
                          <a:spcPts val="0"/>
                        </a:spcAft>
                      </a:pPr>
                      <a:r>
                        <a:rPr lang="uk-UA" sz="2400">
                          <a:effectLst/>
                        </a:rPr>
                        <a:t>Розробка платформи «Inclusio»</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uk-UA" sz="2400">
                          <a:effectLst/>
                        </a:rPr>
                        <a:t>1</a:t>
                      </a:r>
                      <a:r>
                        <a:rPr lang="en-US" sz="2400">
                          <a:effectLst/>
                        </a:rPr>
                        <a:t> </a:t>
                      </a:r>
                      <a:r>
                        <a:rPr lang="uk-UA" sz="2400">
                          <a:effectLst/>
                        </a:rPr>
                        <a:t>400</a:t>
                      </a:r>
                      <a:r>
                        <a:rPr lang="en-US" sz="2400">
                          <a:effectLst/>
                        </a:rPr>
                        <a:t> </a:t>
                      </a:r>
                      <a:r>
                        <a:rPr lang="uk-UA" sz="2400">
                          <a:effectLst/>
                        </a:rPr>
                        <a:t>000 </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1723566"/>
                  </a:ext>
                </a:extLst>
              </a:tr>
              <a:tr h="1445306">
                <a:tc>
                  <a:txBody>
                    <a:bodyPr/>
                    <a:lstStyle/>
                    <a:p>
                      <a:pPr algn="just">
                        <a:lnSpc>
                          <a:spcPct val="107000"/>
                        </a:lnSpc>
                        <a:spcAft>
                          <a:spcPts val="0"/>
                        </a:spcAft>
                      </a:pPr>
                      <a:r>
                        <a:rPr lang="uk-UA" sz="2400" dirty="0">
                          <a:effectLst/>
                        </a:rPr>
                        <a:t>Витрати на придбання необхідного інвентаря та внутрішньої офісної техніки</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uk-UA" sz="2400">
                          <a:effectLst/>
                        </a:rPr>
                        <a:t>261 617 </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1838304"/>
                  </a:ext>
                </a:extLst>
              </a:tr>
              <a:tr h="467350">
                <a:tc>
                  <a:txBody>
                    <a:bodyPr/>
                    <a:lstStyle/>
                    <a:p>
                      <a:pPr algn="just">
                        <a:lnSpc>
                          <a:spcPct val="107000"/>
                        </a:lnSpc>
                        <a:spcAft>
                          <a:spcPts val="0"/>
                        </a:spcAft>
                      </a:pPr>
                      <a:r>
                        <a:rPr lang="uk-UA" sz="2400">
                          <a:effectLst/>
                        </a:rPr>
                        <a:t>Оплата праці команди проєкту</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uk-UA" sz="2400" dirty="0">
                          <a:effectLst/>
                        </a:rPr>
                        <a:t>5 667 500 </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2462574"/>
                  </a:ext>
                </a:extLst>
              </a:tr>
              <a:tr h="467350">
                <a:tc>
                  <a:txBody>
                    <a:bodyPr/>
                    <a:lstStyle/>
                    <a:p>
                      <a:pPr algn="just">
                        <a:lnSpc>
                          <a:spcPct val="107000"/>
                        </a:lnSpc>
                        <a:spcAft>
                          <a:spcPts val="0"/>
                        </a:spcAft>
                      </a:pPr>
                      <a:r>
                        <a:rPr lang="uk-UA" sz="2400">
                          <a:effectLst/>
                        </a:rPr>
                        <a:t>Маркетингова стратегія</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uk-UA" sz="2400">
                          <a:effectLst/>
                        </a:rPr>
                        <a:t>895 000 </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7056578"/>
                  </a:ext>
                </a:extLst>
              </a:tr>
              <a:tr h="467350">
                <a:tc>
                  <a:txBody>
                    <a:bodyPr/>
                    <a:lstStyle/>
                    <a:p>
                      <a:pPr algn="just">
                        <a:lnSpc>
                          <a:spcPct val="107000"/>
                        </a:lnSpc>
                        <a:spcAft>
                          <a:spcPts val="0"/>
                        </a:spcAft>
                      </a:pPr>
                      <a:r>
                        <a:rPr lang="uk-UA" sz="2400">
                          <a:effectLst/>
                        </a:rPr>
                        <a:t>Оренда офісу</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uk-UA" sz="2400">
                          <a:effectLst/>
                        </a:rPr>
                        <a:t>70 000 </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0759472"/>
                  </a:ext>
                </a:extLst>
              </a:tr>
              <a:tr h="447042">
                <a:tc>
                  <a:txBody>
                    <a:bodyPr/>
                    <a:lstStyle/>
                    <a:p>
                      <a:pPr algn="just">
                        <a:lnSpc>
                          <a:spcPct val="107000"/>
                        </a:lnSpc>
                        <a:spcAft>
                          <a:spcPts val="0"/>
                        </a:spcAft>
                      </a:pPr>
                      <a:r>
                        <a:rPr lang="uk-UA" sz="2400">
                          <a:effectLst/>
                        </a:rPr>
                        <a:t>ВСЬОГО</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uk-UA" sz="2400" dirty="0">
                          <a:effectLst/>
                        </a:rPr>
                        <a:t>8 294 117 </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022792"/>
                  </a:ext>
                </a:extLst>
              </a:tr>
            </a:tbl>
          </a:graphicData>
        </a:graphic>
      </p:graphicFrame>
      <p:graphicFrame>
        <p:nvGraphicFramePr>
          <p:cNvPr id="17" name="Диаграмма 16"/>
          <p:cNvGraphicFramePr/>
          <p:nvPr>
            <p:extLst>
              <p:ext uri="{D42A27DB-BD31-4B8C-83A1-F6EECF244321}">
                <p14:modId xmlns:p14="http://schemas.microsoft.com/office/powerpoint/2010/main" val="4011570997"/>
              </p:ext>
            </p:extLst>
          </p:nvPr>
        </p:nvGraphicFramePr>
        <p:xfrm>
          <a:off x="10744200" y="2555855"/>
          <a:ext cx="699135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1"/>
          <p:cNvSpPr txBox="1"/>
          <p:nvPr/>
        </p:nvSpPr>
        <p:spPr>
          <a:xfrm>
            <a:off x="1123950" y="7417592"/>
            <a:ext cx="16611600" cy="2154436"/>
          </a:xfrm>
          <a:prstGeom prst="rect">
            <a:avLst/>
          </a:prstGeom>
        </p:spPr>
        <p:txBody>
          <a:bodyPr wrap="square" lIns="0" tIns="0" rIns="0" bIns="0" rtlCol="0" anchor="t">
            <a:spAutoFit/>
          </a:bodyPr>
          <a:lstStyle/>
          <a:p>
            <a:pPr algn="ctr"/>
            <a:r>
              <a:rPr lang="uk-UA" sz="2800" spc="155" dirty="0">
                <a:solidFill>
                  <a:srgbClr val="000000"/>
                </a:solidFill>
                <a:latin typeface="Montserrat Light"/>
              </a:rPr>
              <a:t>Аналіз загальних витрат показує, що найбільш витратною частиною </a:t>
            </a:r>
            <a:r>
              <a:rPr lang="uk-UA" sz="2800" spc="155" dirty="0" err="1">
                <a:solidFill>
                  <a:srgbClr val="000000"/>
                </a:solidFill>
                <a:latin typeface="Montserrat Light"/>
              </a:rPr>
              <a:t>проєкту</a:t>
            </a:r>
            <a:r>
              <a:rPr lang="uk-UA" sz="2800" spc="155" dirty="0">
                <a:solidFill>
                  <a:srgbClr val="000000"/>
                </a:solidFill>
                <a:latin typeface="Montserrat Light"/>
              </a:rPr>
              <a:t> є оплата праці команди </a:t>
            </a:r>
            <a:r>
              <a:rPr lang="uk-UA" sz="2800" spc="155" dirty="0" err="1">
                <a:solidFill>
                  <a:srgbClr val="000000"/>
                </a:solidFill>
                <a:latin typeface="Montserrat Light"/>
              </a:rPr>
              <a:t>проєкту</a:t>
            </a:r>
            <a:r>
              <a:rPr lang="uk-UA" sz="2800" spc="155" dirty="0">
                <a:solidFill>
                  <a:srgbClr val="000000"/>
                </a:solidFill>
                <a:latin typeface="Montserrat Light"/>
              </a:rPr>
              <a:t> та становить 5 667 500 грн</a:t>
            </a:r>
            <a:r>
              <a:rPr lang="uk-UA" sz="2800" spc="155" dirty="0" smtClean="0">
                <a:solidFill>
                  <a:srgbClr val="000000"/>
                </a:solidFill>
                <a:latin typeface="Montserrat Light"/>
              </a:rPr>
              <a:t>. або 68%, </a:t>
            </a:r>
            <a:r>
              <a:rPr lang="uk-UA" sz="2800" spc="155" dirty="0">
                <a:solidFill>
                  <a:srgbClr val="000000"/>
                </a:solidFill>
                <a:latin typeface="Montserrat Light"/>
              </a:rPr>
              <a:t>а найменша частка фінансування припадає на оренду офісу – 70 000 грн</a:t>
            </a:r>
            <a:r>
              <a:rPr lang="uk-UA" sz="2800" spc="155" dirty="0" smtClean="0">
                <a:solidFill>
                  <a:srgbClr val="000000"/>
                </a:solidFill>
                <a:latin typeface="Montserrat Light"/>
              </a:rPr>
              <a:t>. – 1% </a:t>
            </a:r>
            <a:r>
              <a:rPr lang="uk-UA" sz="2800" spc="155" dirty="0">
                <a:solidFill>
                  <a:srgbClr val="000000"/>
                </a:solidFill>
                <a:latin typeface="Montserrat Light"/>
              </a:rPr>
              <a:t>від усього бюджету. Загальна сума бюджету необхідного для реалізації </a:t>
            </a:r>
            <a:r>
              <a:rPr lang="uk-UA" sz="2800" spc="155" dirty="0" err="1">
                <a:solidFill>
                  <a:srgbClr val="000000"/>
                </a:solidFill>
                <a:latin typeface="Montserrat Light"/>
              </a:rPr>
              <a:t>проєкту</a:t>
            </a:r>
            <a:r>
              <a:rPr lang="uk-UA" sz="2800" spc="155" dirty="0">
                <a:solidFill>
                  <a:srgbClr val="000000"/>
                </a:solidFill>
                <a:latin typeface="Montserrat Light"/>
              </a:rPr>
              <a:t> становить 8 294 117 грн</a:t>
            </a:r>
            <a:r>
              <a:rPr lang="uk-UA" sz="2800" spc="155" dirty="0" smtClean="0">
                <a:solidFill>
                  <a:srgbClr val="000000"/>
                </a:solidFill>
                <a:latin typeface="Montserrat Light"/>
              </a:rPr>
              <a:t>. Інформація зображена у таблиці та на рисунку.</a:t>
            </a:r>
            <a:endParaRPr lang="en-US" sz="2800" spc="155" dirty="0">
              <a:solidFill>
                <a:srgbClr val="000000"/>
              </a:solidFill>
              <a:latin typeface="Montserrat Light"/>
            </a:endParaRPr>
          </a:p>
        </p:txBody>
      </p:sp>
      <p:sp>
        <p:nvSpPr>
          <p:cNvPr id="7" name="TextBox 38"/>
          <p:cNvSpPr txBox="1"/>
          <p:nvPr/>
        </p:nvSpPr>
        <p:spPr>
          <a:xfrm>
            <a:off x="12496800" y="631603"/>
            <a:ext cx="5425352" cy="331757"/>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lvl="0">
              <a:lnSpc>
                <a:spcPts val="2774"/>
              </a:lnSpc>
              <a:spcBef>
                <a:spcPct val="0"/>
              </a:spcBef>
            </a:pPr>
            <a:r>
              <a:rPr lang="uk-UA" sz="2200" b="1" spc="197" dirty="0">
                <a:solidFill>
                  <a:srgbClr val="231F20"/>
                </a:solidFill>
                <a:latin typeface="Montserrat Light"/>
              </a:rPr>
              <a:t>Шифр: </a:t>
            </a:r>
            <a:r>
              <a:rPr lang="en-US" sz="2200" spc="197" dirty="0" err="1">
                <a:solidFill>
                  <a:srgbClr val="231F20"/>
                </a:solidFill>
                <a:latin typeface="Montserrat Light"/>
              </a:rPr>
              <a:t>Inclusio</a:t>
            </a:r>
            <a:r>
              <a:rPr lang="uk-UA" sz="2200" spc="197" dirty="0">
                <a:solidFill>
                  <a:srgbClr val="231F20"/>
                </a:solidFill>
                <a:latin typeface="Montserrat Light"/>
              </a:rPr>
              <a:t>Підприємництво</a:t>
            </a:r>
            <a:endParaRPr lang="uk-UA" sz="2200" spc="197" dirty="0">
              <a:solidFill>
                <a:srgbClr val="231F20"/>
              </a:solidFill>
              <a:latin typeface="Montserrat Light"/>
            </a:endParaRPr>
          </a:p>
        </p:txBody>
      </p:sp>
    </p:spTree>
    <p:extLst>
      <p:ext uri="{BB962C8B-B14F-4D97-AF65-F5344CB8AC3E}">
        <p14:creationId xmlns:p14="http://schemas.microsoft.com/office/powerpoint/2010/main" val="20864027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111" b="-61111"/>
            </a:stretch>
          </a:blipFill>
        </p:spPr>
      </p:sp>
      <p:grpSp>
        <p:nvGrpSpPr>
          <p:cNvPr id="3" name="Group 3"/>
          <p:cNvGrpSpPr/>
          <p:nvPr/>
        </p:nvGrpSpPr>
        <p:grpSpPr>
          <a:xfrm>
            <a:off x="1357312" y="1028700"/>
            <a:ext cx="15591759" cy="8229600"/>
            <a:chOff x="0" y="0"/>
            <a:chExt cx="4106471" cy="2167467"/>
          </a:xfrm>
        </p:grpSpPr>
        <p:sp>
          <p:nvSpPr>
            <p:cNvPr id="4" name="Freeform 4"/>
            <p:cNvSpPr/>
            <p:nvPr/>
          </p:nvSpPr>
          <p:spPr>
            <a:xfrm>
              <a:off x="0" y="0"/>
              <a:ext cx="4106471" cy="2167467"/>
            </a:xfrm>
            <a:custGeom>
              <a:avLst/>
              <a:gdLst/>
              <a:ahLst/>
              <a:cxnLst/>
              <a:rect l="l" t="t" r="r" b="b"/>
              <a:pathLst>
                <a:path w="4106471" h="2167467">
                  <a:moveTo>
                    <a:pt x="12413" y="0"/>
                  </a:moveTo>
                  <a:lnTo>
                    <a:pt x="4094058" y="0"/>
                  </a:lnTo>
                  <a:cubicBezTo>
                    <a:pt x="4100914" y="0"/>
                    <a:pt x="4106471" y="5558"/>
                    <a:pt x="4106471" y="12413"/>
                  </a:cubicBezTo>
                  <a:lnTo>
                    <a:pt x="4106471" y="2155053"/>
                  </a:lnTo>
                  <a:cubicBezTo>
                    <a:pt x="4106471" y="2158346"/>
                    <a:pt x="4105164" y="2161503"/>
                    <a:pt x="4102836" y="2163831"/>
                  </a:cubicBezTo>
                  <a:cubicBezTo>
                    <a:pt x="4100507" y="2166159"/>
                    <a:pt x="4097350" y="2167467"/>
                    <a:pt x="4094058" y="2167467"/>
                  </a:cubicBezTo>
                  <a:lnTo>
                    <a:pt x="12413" y="2167467"/>
                  </a:lnTo>
                  <a:cubicBezTo>
                    <a:pt x="9121" y="2167467"/>
                    <a:pt x="5964" y="2166159"/>
                    <a:pt x="3636" y="2163831"/>
                  </a:cubicBezTo>
                  <a:cubicBezTo>
                    <a:pt x="1308" y="2161503"/>
                    <a:pt x="0" y="2158346"/>
                    <a:pt x="0" y="2155053"/>
                  </a:cubicBezTo>
                  <a:lnTo>
                    <a:pt x="0" y="12413"/>
                  </a:lnTo>
                  <a:cubicBezTo>
                    <a:pt x="0" y="9121"/>
                    <a:pt x="1308" y="5964"/>
                    <a:pt x="3636" y="3636"/>
                  </a:cubicBezTo>
                  <a:cubicBezTo>
                    <a:pt x="5964" y="1308"/>
                    <a:pt x="9121" y="0"/>
                    <a:pt x="12413" y="0"/>
                  </a:cubicBezTo>
                  <a:close/>
                </a:path>
              </a:pathLst>
            </a:custGeom>
            <a:solidFill>
              <a:srgbClr val="FFFFFF">
                <a:alpha val="86667"/>
              </a:srgbClr>
            </a:solidFill>
          </p:spPr>
        </p:sp>
        <p:sp>
          <p:nvSpPr>
            <p:cNvPr id="5" name="TextBox 5"/>
            <p:cNvSpPr txBox="1"/>
            <p:nvPr/>
          </p:nvSpPr>
          <p:spPr>
            <a:xfrm>
              <a:off x="0" y="-19050"/>
              <a:ext cx="4106471" cy="2186517"/>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a:off x="2495914" y="3603602"/>
            <a:ext cx="3086100" cy="4784036"/>
            <a:chOff x="0" y="0"/>
            <a:chExt cx="812800" cy="1259993"/>
          </a:xfrm>
        </p:grpSpPr>
        <p:sp>
          <p:nvSpPr>
            <p:cNvPr id="7" name="Freeform 7"/>
            <p:cNvSpPr/>
            <p:nvPr/>
          </p:nvSpPr>
          <p:spPr>
            <a:xfrm>
              <a:off x="0" y="0"/>
              <a:ext cx="812800" cy="1259993"/>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cap="sq">
              <a:solidFill>
                <a:srgbClr val="000000"/>
              </a:solidFill>
              <a:prstDash val="solid"/>
              <a:miter/>
            </a:ln>
          </p:spPr>
        </p:sp>
        <p:sp>
          <p:nvSpPr>
            <p:cNvPr id="8" name="TextBox 8"/>
            <p:cNvSpPr txBox="1"/>
            <p:nvPr/>
          </p:nvSpPr>
          <p:spPr>
            <a:xfrm>
              <a:off x="0" y="-19050"/>
              <a:ext cx="812800" cy="1279043"/>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2495143" y="5456239"/>
            <a:ext cx="3274019" cy="2506661"/>
            <a:chOff x="22998" y="50542"/>
            <a:chExt cx="910991" cy="244723"/>
          </a:xfrm>
        </p:grpSpPr>
        <p:sp>
          <p:nvSpPr>
            <p:cNvPr id="10" name="Freeform 10"/>
            <p:cNvSpPr/>
            <p:nvPr/>
          </p:nvSpPr>
          <p:spPr>
            <a:xfrm>
              <a:off x="22998" y="50542"/>
              <a:ext cx="847536" cy="244723"/>
            </a:xfrm>
            <a:custGeom>
              <a:avLst/>
              <a:gdLst/>
              <a:ahLst/>
              <a:cxnLst/>
              <a:rect l="l" t="t" r="r" b="b"/>
              <a:pathLst>
                <a:path w="812800" h="133695">
                  <a:moveTo>
                    <a:pt x="0" y="0"/>
                  </a:moveTo>
                  <a:lnTo>
                    <a:pt x="812800" y="0"/>
                  </a:lnTo>
                  <a:lnTo>
                    <a:pt x="812800" y="133695"/>
                  </a:lnTo>
                  <a:lnTo>
                    <a:pt x="0" y="133695"/>
                  </a:lnTo>
                  <a:close/>
                </a:path>
              </a:pathLst>
            </a:custGeom>
            <a:solidFill>
              <a:srgbClr val="000000"/>
            </a:solidFill>
          </p:spPr>
        </p:sp>
        <p:sp>
          <p:nvSpPr>
            <p:cNvPr id="11" name="TextBox 11"/>
            <p:cNvSpPr txBox="1"/>
            <p:nvPr/>
          </p:nvSpPr>
          <p:spPr>
            <a:xfrm>
              <a:off x="35947" y="72729"/>
              <a:ext cx="898042" cy="152745"/>
            </a:xfrm>
            <a:prstGeom prst="rect">
              <a:avLst/>
            </a:prstGeom>
          </p:spPr>
          <p:txBody>
            <a:bodyPr lIns="50800" tIns="50800" rIns="50800" bIns="50800" rtlCol="0" anchor="ctr"/>
            <a:lstStyle/>
            <a:p>
              <a:pPr>
                <a:lnSpc>
                  <a:spcPts val="2859"/>
                </a:lnSpc>
              </a:pPr>
              <a:endParaRPr lang="uk-UA" sz="2200" dirty="0" smtClean="0">
                <a:solidFill>
                  <a:schemeClr val="bg1"/>
                </a:solidFill>
              </a:endParaRPr>
            </a:p>
            <a:p>
              <a:pPr marL="514350" indent="-514350">
                <a:lnSpc>
                  <a:spcPts val="2859"/>
                </a:lnSpc>
                <a:buAutoNum type="arabicPeriod"/>
              </a:pPr>
              <a:r>
                <a:rPr lang="uk-UA" sz="2200" dirty="0">
                  <a:solidFill>
                    <a:schemeClr val="bg1"/>
                  </a:solidFill>
                  <a:latin typeface="Montserrat Classic"/>
                </a:rPr>
                <a:t>Створення інформаційних </a:t>
              </a:r>
              <a:r>
                <a:rPr lang="uk-UA" sz="2200" dirty="0" smtClean="0">
                  <a:solidFill>
                    <a:schemeClr val="bg1"/>
                  </a:solidFill>
                  <a:latin typeface="Montserrat Classic"/>
                </a:rPr>
                <a:t>матеріалів</a:t>
              </a:r>
            </a:p>
            <a:p>
              <a:pPr marL="514350" indent="-514350">
                <a:lnSpc>
                  <a:spcPts val="2859"/>
                </a:lnSpc>
                <a:buAutoNum type="arabicPeriod"/>
              </a:pPr>
              <a:r>
                <a:rPr lang="uk-UA" sz="2200" dirty="0">
                  <a:solidFill>
                    <a:schemeClr val="bg1"/>
                  </a:solidFill>
                  <a:latin typeface="Montserrat Classic"/>
                </a:rPr>
                <a:t>Залучення зацікавлених </a:t>
              </a:r>
              <a:r>
                <a:rPr lang="uk-UA" sz="2200" dirty="0" err="1">
                  <a:solidFill>
                    <a:schemeClr val="bg1"/>
                  </a:solidFill>
                  <a:latin typeface="Montserrat Classic"/>
                </a:rPr>
                <a:t>стейкхолдерів</a:t>
              </a:r>
              <a:endParaRPr lang="en-US" sz="2200" dirty="0" smtClean="0">
                <a:solidFill>
                  <a:schemeClr val="bg1"/>
                </a:solidFill>
                <a:latin typeface="Montserrat Classic"/>
              </a:endParaRPr>
            </a:p>
          </p:txBody>
        </p:sp>
      </p:grpSp>
      <p:grpSp>
        <p:nvGrpSpPr>
          <p:cNvPr id="12" name="Group 12"/>
          <p:cNvGrpSpPr/>
          <p:nvPr/>
        </p:nvGrpSpPr>
        <p:grpSpPr>
          <a:xfrm>
            <a:off x="5900738" y="3603602"/>
            <a:ext cx="3086100" cy="4784036"/>
            <a:chOff x="0" y="0"/>
            <a:chExt cx="812800" cy="1259993"/>
          </a:xfrm>
        </p:grpSpPr>
        <p:sp>
          <p:nvSpPr>
            <p:cNvPr id="13" name="Freeform 13"/>
            <p:cNvSpPr/>
            <p:nvPr/>
          </p:nvSpPr>
          <p:spPr>
            <a:xfrm>
              <a:off x="0" y="0"/>
              <a:ext cx="812800" cy="1259993"/>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cap="sq">
              <a:solidFill>
                <a:srgbClr val="000000"/>
              </a:solidFill>
              <a:prstDash val="solid"/>
              <a:miter/>
            </a:ln>
          </p:spPr>
        </p:sp>
        <p:sp>
          <p:nvSpPr>
            <p:cNvPr id="14" name="TextBox 14"/>
            <p:cNvSpPr txBox="1"/>
            <p:nvPr/>
          </p:nvSpPr>
          <p:spPr>
            <a:xfrm>
              <a:off x="0" y="-19050"/>
              <a:ext cx="812800" cy="1279043"/>
            </a:xfrm>
            <a:prstGeom prst="rect">
              <a:avLst/>
            </a:prstGeom>
          </p:spPr>
          <p:txBody>
            <a:bodyPr lIns="50800" tIns="50800" rIns="50800" bIns="50800" rtlCol="0" anchor="ctr"/>
            <a:lstStyle/>
            <a:p>
              <a:pPr algn="ctr">
                <a:lnSpc>
                  <a:spcPts val="2859"/>
                </a:lnSpc>
              </a:pPr>
              <a:endParaRPr/>
            </a:p>
          </p:txBody>
        </p:sp>
      </p:grpSp>
      <p:grpSp>
        <p:nvGrpSpPr>
          <p:cNvPr id="15" name="Group 15"/>
          <p:cNvGrpSpPr/>
          <p:nvPr/>
        </p:nvGrpSpPr>
        <p:grpSpPr>
          <a:xfrm>
            <a:off x="5886847" y="5485747"/>
            <a:ext cx="3117603" cy="2629550"/>
            <a:chOff x="-7361" y="-5555"/>
            <a:chExt cx="825993" cy="341153"/>
          </a:xfrm>
        </p:grpSpPr>
        <p:sp>
          <p:nvSpPr>
            <p:cNvPr id="16" name="Freeform 16"/>
            <p:cNvSpPr/>
            <p:nvPr/>
          </p:nvSpPr>
          <p:spPr>
            <a:xfrm>
              <a:off x="-7361" y="-5555"/>
              <a:ext cx="812800" cy="341153"/>
            </a:xfrm>
            <a:custGeom>
              <a:avLst/>
              <a:gdLst/>
              <a:ahLst/>
              <a:cxnLst/>
              <a:rect l="l" t="t" r="r" b="b"/>
              <a:pathLst>
                <a:path w="812800" h="133695">
                  <a:moveTo>
                    <a:pt x="0" y="0"/>
                  </a:moveTo>
                  <a:lnTo>
                    <a:pt x="812800" y="0"/>
                  </a:lnTo>
                  <a:lnTo>
                    <a:pt x="812800" y="133695"/>
                  </a:lnTo>
                  <a:lnTo>
                    <a:pt x="0" y="133695"/>
                  </a:lnTo>
                  <a:close/>
                </a:path>
              </a:pathLst>
            </a:custGeom>
            <a:solidFill>
              <a:srgbClr val="000000"/>
            </a:solidFill>
          </p:spPr>
        </p:sp>
        <p:sp>
          <p:nvSpPr>
            <p:cNvPr id="17" name="TextBox 17"/>
            <p:cNvSpPr txBox="1"/>
            <p:nvPr/>
          </p:nvSpPr>
          <p:spPr>
            <a:xfrm>
              <a:off x="5832" y="80631"/>
              <a:ext cx="812800" cy="152745"/>
            </a:xfrm>
            <a:prstGeom prst="rect">
              <a:avLst/>
            </a:prstGeom>
          </p:spPr>
          <p:txBody>
            <a:bodyPr lIns="50800" tIns="50800" rIns="50800" bIns="50800" rtlCol="0" anchor="ctr"/>
            <a:lstStyle/>
            <a:p>
              <a:pPr>
                <a:lnSpc>
                  <a:spcPts val="2859"/>
                </a:lnSpc>
              </a:pPr>
              <a:r>
                <a:rPr lang="ru-RU" sz="2199" dirty="0" smtClean="0">
                  <a:solidFill>
                    <a:srgbClr val="FFFFFF"/>
                  </a:solidFill>
                  <a:latin typeface="Montserrat Classic"/>
                </a:rPr>
                <a:t>3. </a:t>
              </a:r>
              <a:r>
                <a:rPr lang="ru-RU" sz="2199" dirty="0" err="1" smtClean="0">
                  <a:solidFill>
                    <a:srgbClr val="FFFFFF"/>
                  </a:solidFill>
                  <a:latin typeface="Montserrat Classic"/>
                </a:rPr>
                <a:t>Комунікація</a:t>
              </a:r>
              <a:r>
                <a:rPr lang="ru-RU" sz="2199" dirty="0" smtClean="0">
                  <a:solidFill>
                    <a:srgbClr val="FFFFFF"/>
                  </a:solidFill>
                  <a:latin typeface="Montserrat Classic"/>
                </a:rPr>
                <a:t> </a:t>
              </a:r>
              <a:r>
                <a:rPr lang="ru-RU" sz="2199" dirty="0">
                  <a:solidFill>
                    <a:srgbClr val="FFFFFF"/>
                  </a:solidFill>
                  <a:latin typeface="Montserrat Classic"/>
                </a:rPr>
                <a:t>з </a:t>
              </a:r>
              <a:r>
                <a:rPr lang="ru-RU" sz="2199" dirty="0" err="1">
                  <a:solidFill>
                    <a:srgbClr val="FFFFFF"/>
                  </a:solidFill>
                  <a:latin typeface="Montserrat Classic"/>
                </a:rPr>
                <a:t>громадськістю</a:t>
              </a:r>
              <a:r>
                <a:rPr lang="ru-RU" sz="2199" dirty="0">
                  <a:solidFill>
                    <a:srgbClr val="FFFFFF"/>
                  </a:solidFill>
                  <a:latin typeface="Montserrat Classic"/>
                </a:rPr>
                <a:t> та </a:t>
              </a:r>
              <a:r>
                <a:rPr lang="ru-RU" sz="2199" dirty="0" err="1" smtClean="0">
                  <a:solidFill>
                    <a:srgbClr val="FFFFFF"/>
                  </a:solidFill>
                  <a:latin typeface="Montserrat Classic"/>
                </a:rPr>
                <a:t>медіа</a:t>
              </a:r>
              <a:endParaRPr lang="ru-RU" sz="2199" dirty="0">
                <a:solidFill>
                  <a:srgbClr val="FFFFFF"/>
                </a:solidFill>
                <a:latin typeface="Montserrat Classic"/>
              </a:endParaRPr>
            </a:p>
            <a:p>
              <a:pPr>
                <a:lnSpc>
                  <a:spcPts val="2859"/>
                </a:lnSpc>
              </a:pPr>
              <a:r>
                <a:rPr lang="ru-RU" sz="2199" dirty="0">
                  <a:solidFill>
                    <a:srgbClr val="FFFFFF"/>
                  </a:solidFill>
                  <a:latin typeface="Montserrat Classic"/>
                </a:rPr>
                <a:t>4. </a:t>
              </a:r>
              <a:r>
                <a:rPr lang="ru-RU" sz="2199" dirty="0" err="1">
                  <a:solidFill>
                    <a:srgbClr val="FFFFFF"/>
                  </a:solidFill>
                  <a:latin typeface="Montserrat Classic"/>
                </a:rPr>
                <a:t>Демонстрація</a:t>
              </a:r>
              <a:r>
                <a:rPr lang="ru-RU" sz="2199" dirty="0">
                  <a:solidFill>
                    <a:srgbClr val="FFFFFF"/>
                  </a:solidFill>
                  <a:latin typeface="Montserrat Classic"/>
                </a:rPr>
                <a:t> </a:t>
              </a:r>
              <a:r>
                <a:rPr lang="ru-RU" sz="2199" dirty="0" err="1">
                  <a:solidFill>
                    <a:srgbClr val="FFFFFF"/>
                  </a:solidFill>
                  <a:latin typeface="Montserrat Classic"/>
                </a:rPr>
                <a:t>успіху</a:t>
              </a:r>
              <a:r>
                <a:rPr lang="ru-RU" sz="2199" dirty="0">
                  <a:solidFill>
                    <a:srgbClr val="FFFFFF"/>
                  </a:solidFill>
                  <a:latin typeface="Montserrat Classic"/>
                </a:rPr>
                <a:t> та </a:t>
              </a:r>
              <a:r>
                <a:rPr lang="ru-RU" sz="2199" dirty="0" err="1">
                  <a:solidFill>
                    <a:srgbClr val="FFFFFF"/>
                  </a:solidFill>
                  <a:latin typeface="Montserrat Classic"/>
                </a:rPr>
                <a:t>відкритість</a:t>
              </a:r>
              <a:r>
                <a:rPr lang="ru-RU" sz="2199" dirty="0">
                  <a:solidFill>
                    <a:srgbClr val="FFFFFF"/>
                  </a:solidFill>
                  <a:latin typeface="Montserrat Classic"/>
                </a:rPr>
                <a:t> до </a:t>
              </a:r>
              <a:r>
                <a:rPr lang="ru-RU" sz="2199" dirty="0" err="1">
                  <a:solidFill>
                    <a:srgbClr val="FFFFFF"/>
                  </a:solidFill>
                  <a:latin typeface="Montserrat Classic"/>
                </a:rPr>
                <a:t>змін</a:t>
              </a:r>
              <a:endParaRPr lang="ru-RU" sz="2199" dirty="0" smtClean="0">
                <a:solidFill>
                  <a:srgbClr val="FFFFFF"/>
                </a:solidFill>
                <a:latin typeface="Montserrat Classic"/>
              </a:endParaRPr>
            </a:p>
            <a:p>
              <a:pPr algn="ctr">
                <a:lnSpc>
                  <a:spcPts val="2859"/>
                </a:lnSpc>
              </a:pPr>
              <a:endParaRPr lang="en-US" sz="2199" dirty="0">
                <a:solidFill>
                  <a:srgbClr val="FFFFFF"/>
                </a:solidFill>
                <a:latin typeface="Montserrat Classic"/>
              </a:endParaRPr>
            </a:p>
          </p:txBody>
        </p:sp>
      </p:grpSp>
      <p:grpSp>
        <p:nvGrpSpPr>
          <p:cNvPr id="18" name="Group 18"/>
          <p:cNvGrpSpPr/>
          <p:nvPr/>
        </p:nvGrpSpPr>
        <p:grpSpPr>
          <a:xfrm>
            <a:off x="9301162" y="3603602"/>
            <a:ext cx="3086100" cy="4784036"/>
            <a:chOff x="0" y="0"/>
            <a:chExt cx="812800" cy="1259993"/>
          </a:xfrm>
        </p:grpSpPr>
        <p:sp>
          <p:nvSpPr>
            <p:cNvPr id="19" name="Freeform 19"/>
            <p:cNvSpPr/>
            <p:nvPr/>
          </p:nvSpPr>
          <p:spPr>
            <a:xfrm>
              <a:off x="0" y="0"/>
              <a:ext cx="812800" cy="1259993"/>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cap="sq">
              <a:solidFill>
                <a:srgbClr val="000000"/>
              </a:solidFill>
              <a:prstDash val="solid"/>
              <a:miter/>
            </a:ln>
          </p:spPr>
        </p:sp>
        <p:sp>
          <p:nvSpPr>
            <p:cNvPr id="20" name="TextBox 20"/>
            <p:cNvSpPr txBox="1"/>
            <p:nvPr/>
          </p:nvSpPr>
          <p:spPr>
            <a:xfrm>
              <a:off x="0" y="-19050"/>
              <a:ext cx="812800" cy="1279043"/>
            </a:xfrm>
            <a:prstGeom prst="rect">
              <a:avLst/>
            </a:prstGeom>
          </p:spPr>
          <p:txBody>
            <a:bodyPr lIns="50800" tIns="50800" rIns="50800" bIns="50800" rtlCol="0" anchor="ctr"/>
            <a:lstStyle/>
            <a:p>
              <a:pPr algn="ctr">
                <a:lnSpc>
                  <a:spcPts val="2859"/>
                </a:lnSpc>
              </a:pPr>
              <a:endParaRPr/>
            </a:p>
          </p:txBody>
        </p:sp>
      </p:grpSp>
      <p:grpSp>
        <p:nvGrpSpPr>
          <p:cNvPr id="21" name="Group 21"/>
          <p:cNvGrpSpPr/>
          <p:nvPr/>
        </p:nvGrpSpPr>
        <p:grpSpPr>
          <a:xfrm>
            <a:off x="9301162" y="5528564"/>
            <a:ext cx="3086100" cy="2586736"/>
            <a:chOff x="0" y="0"/>
            <a:chExt cx="812800" cy="133695"/>
          </a:xfrm>
        </p:grpSpPr>
        <p:sp>
          <p:nvSpPr>
            <p:cNvPr id="22" name="Freeform 22"/>
            <p:cNvSpPr/>
            <p:nvPr/>
          </p:nvSpPr>
          <p:spPr>
            <a:xfrm>
              <a:off x="0" y="0"/>
              <a:ext cx="812800" cy="133695"/>
            </a:xfrm>
            <a:custGeom>
              <a:avLst/>
              <a:gdLst/>
              <a:ahLst/>
              <a:cxnLst/>
              <a:rect l="l" t="t" r="r" b="b"/>
              <a:pathLst>
                <a:path w="812800" h="133695">
                  <a:moveTo>
                    <a:pt x="0" y="0"/>
                  </a:moveTo>
                  <a:lnTo>
                    <a:pt x="812800" y="0"/>
                  </a:lnTo>
                  <a:lnTo>
                    <a:pt x="812800" y="133695"/>
                  </a:lnTo>
                  <a:lnTo>
                    <a:pt x="0" y="133695"/>
                  </a:lnTo>
                  <a:close/>
                </a:path>
              </a:pathLst>
            </a:custGeom>
            <a:solidFill>
              <a:srgbClr val="000000"/>
            </a:solidFill>
          </p:spPr>
        </p:sp>
        <p:sp>
          <p:nvSpPr>
            <p:cNvPr id="23" name="TextBox 23"/>
            <p:cNvSpPr txBox="1"/>
            <p:nvPr/>
          </p:nvSpPr>
          <p:spPr>
            <a:xfrm>
              <a:off x="0" y="-19050"/>
              <a:ext cx="812800" cy="152745"/>
            </a:xfrm>
            <a:prstGeom prst="rect">
              <a:avLst/>
            </a:prstGeom>
          </p:spPr>
          <p:txBody>
            <a:bodyPr lIns="50800" tIns="50800" rIns="50800" bIns="50800" rtlCol="0" anchor="ctr"/>
            <a:lstStyle/>
            <a:p>
              <a:pPr algn="ctr">
                <a:lnSpc>
                  <a:spcPts val="2859"/>
                </a:lnSpc>
              </a:pPr>
              <a:endParaRPr lang="en-US" sz="2199" dirty="0">
                <a:solidFill>
                  <a:srgbClr val="FFFFFF"/>
                </a:solidFill>
                <a:latin typeface="Montserrat Classic"/>
              </a:endParaRPr>
            </a:p>
          </p:txBody>
        </p:sp>
      </p:grpSp>
      <p:grpSp>
        <p:nvGrpSpPr>
          <p:cNvPr id="24" name="Group 24"/>
          <p:cNvGrpSpPr/>
          <p:nvPr/>
        </p:nvGrpSpPr>
        <p:grpSpPr>
          <a:xfrm>
            <a:off x="12705986" y="3603602"/>
            <a:ext cx="3086100" cy="4784036"/>
            <a:chOff x="0" y="0"/>
            <a:chExt cx="812800" cy="1259993"/>
          </a:xfrm>
        </p:grpSpPr>
        <p:sp>
          <p:nvSpPr>
            <p:cNvPr id="25" name="Freeform 25"/>
            <p:cNvSpPr/>
            <p:nvPr/>
          </p:nvSpPr>
          <p:spPr>
            <a:xfrm>
              <a:off x="0" y="0"/>
              <a:ext cx="812800" cy="1259993"/>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cap="sq">
              <a:solidFill>
                <a:srgbClr val="000000"/>
              </a:solidFill>
              <a:prstDash val="solid"/>
              <a:miter/>
            </a:ln>
          </p:spPr>
        </p:sp>
        <p:sp>
          <p:nvSpPr>
            <p:cNvPr id="26" name="TextBox 26"/>
            <p:cNvSpPr txBox="1"/>
            <p:nvPr/>
          </p:nvSpPr>
          <p:spPr>
            <a:xfrm>
              <a:off x="0" y="-19050"/>
              <a:ext cx="812800" cy="1279043"/>
            </a:xfrm>
            <a:prstGeom prst="rect">
              <a:avLst/>
            </a:prstGeom>
          </p:spPr>
          <p:txBody>
            <a:bodyPr lIns="50800" tIns="50800" rIns="50800" bIns="50800" rtlCol="0" anchor="ctr"/>
            <a:lstStyle/>
            <a:p>
              <a:pPr algn="ctr">
                <a:lnSpc>
                  <a:spcPts val="2859"/>
                </a:lnSpc>
              </a:pPr>
              <a:endParaRPr/>
            </a:p>
          </p:txBody>
        </p:sp>
      </p:grpSp>
      <p:sp>
        <p:nvSpPr>
          <p:cNvPr id="28" name="Freeform 28"/>
          <p:cNvSpPr/>
          <p:nvPr/>
        </p:nvSpPr>
        <p:spPr>
          <a:xfrm>
            <a:off x="12705986" y="5528563"/>
            <a:ext cx="3086100" cy="2679067"/>
          </a:xfrm>
          <a:custGeom>
            <a:avLst/>
            <a:gdLst/>
            <a:ahLst/>
            <a:cxnLst/>
            <a:rect l="l" t="t" r="r" b="b"/>
            <a:pathLst>
              <a:path w="812800" h="133695">
                <a:moveTo>
                  <a:pt x="0" y="0"/>
                </a:moveTo>
                <a:lnTo>
                  <a:pt x="812800" y="0"/>
                </a:lnTo>
                <a:lnTo>
                  <a:pt x="812800" y="133695"/>
                </a:lnTo>
                <a:lnTo>
                  <a:pt x="0" y="133695"/>
                </a:lnTo>
                <a:close/>
              </a:path>
            </a:pathLst>
          </a:custGeom>
          <a:solidFill>
            <a:srgbClr val="000000"/>
          </a:solidFill>
        </p:spPr>
      </p:sp>
      <p:sp>
        <p:nvSpPr>
          <p:cNvPr id="30" name="TextBox 30"/>
          <p:cNvSpPr txBox="1"/>
          <p:nvPr/>
        </p:nvSpPr>
        <p:spPr>
          <a:xfrm>
            <a:off x="3690980" y="1702311"/>
            <a:ext cx="10906040" cy="1667123"/>
          </a:xfrm>
          <a:prstGeom prst="rect">
            <a:avLst/>
          </a:prstGeom>
        </p:spPr>
        <p:txBody>
          <a:bodyPr lIns="0" tIns="0" rIns="0" bIns="0" rtlCol="0" anchor="t">
            <a:spAutoFit/>
          </a:bodyPr>
          <a:lstStyle/>
          <a:p>
            <a:pPr lvl="0" algn="ctr">
              <a:lnSpc>
                <a:spcPts val="6548"/>
              </a:lnSpc>
              <a:spcBef>
                <a:spcPct val="0"/>
              </a:spcBef>
            </a:pPr>
            <a:r>
              <a:rPr lang="ru-RU" sz="4745" spc="37" dirty="0">
                <a:solidFill>
                  <a:srgbClr val="010101"/>
                </a:solidFill>
                <a:latin typeface="Archivo Black"/>
              </a:rPr>
              <a:t>Шляхи </a:t>
            </a:r>
            <a:r>
              <a:rPr lang="ru-RU" sz="4745" spc="37" dirty="0" err="1">
                <a:solidFill>
                  <a:srgbClr val="010101"/>
                </a:solidFill>
                <a:latin typeface="Archivo Black"/>
              </a:rPr>
              <a:t>просування</a:t>
            </a:r>
            <a:r>
              <a:rPr lang="ru-RU" sz="4745" spc="37" dirty="0">
                <a:solidFill>
                  <a:srgbClr val="010101"/>
                </a:solidFill>
                <a:latin typeface="Archivo Black"/>
              </a:rPr>
              <a:t> і </a:t>
            </a:r>
            <a:r>
              <a:rPr lang="ru-RU" sz="4745" spc="37" dirty="0" err="1">
                <a:solidFill>
                  <a:srgbClr val="010101"/>
                </a:solidFill>
                <a:latin typeface="Archivo Black"/>
              </a:rPr>
              <a:t>ухвалення</a:t>
            </a:r>
            <a:r>
              <a:rPr lang="ru-RU" sz="4745" spc="37" dirty="0">
                <a:solidFill>
                  <a:srgbClr val="010101"/>
                </a:solidFill>
                <a:latin typeface="Archivo Black"/>
              </a:rPr>
              <a:t> </a:t>
            </a:r>
            <a:r>
              <a:rPr lang="ru-RU" sz="4745" spc="37" dirty="0" err="1">
                <a:solidFill>
                  <a:srgbClr val="010101"/>
                </a:solidFill>
                <a:latin typeface="Archivo Black"/>
              </a:rPr>
              <a:t>проєкту</a:t>
            </a:r>
            <a:r>
              <a:rPr lang="ru-RU" sz="4745" spc="37" dirty="0">
                <a:solidFill>
                  <a:srgbClr val="010101"/>
                </a:solidFill>
                <a:latin typeface="Archivo Black"/>
              </a:rPr>
              <a:t> «</a:t>
            </a:r>
            <a:r>
              <a:rPr lang="ru-RU" sz="4745" spc="37" dirty="0" err="1">
                <a:solidFill>
                  <a:srgbClr val="010101"/>
                </a:solidFill>
                <a:latin typeface="Archivo Black"/>
              </a:rPr>
              <a:t>Inclusio</a:t>
            </a:r>
            <a:r>
              <a:rPr lang="ru-RU" sz="4745" spc="37" dirty="0" smtClean="0">
                <a:solidFill>
                  <a:srgbClr val="010101"/>
                </a:solidFill>
                <a:latin typeface="Archivo Black"/>
              </a:rPr>
              <a:t>»</a:t>
            </a:r>
            <a:endParaRPr lang="en-US" sz="4745" u="none" strike="noStrike" spc="37" dirty="0">
              <a:solidFill>
                <a:srgbClr val="010101"/>
              </a:solidFill>
              <a:latin typeface="Archivo Black"/>
            </a:endParaRPr>
          </a:p>
        </p:txBody>
      </p:sp>
      <p:sp>
        <p:nvSpPr>
          <p:cNvPr id="33" name="TextBox 33"/>
          <p:cNvSpPr txBox="1"/>
          <p:nvPr/>
        </p:nvSpPr>
        <p:spPr>
          <a:xfrm>
            <a:off x="9449674" y="5683497"/>
            <a:ext cx="2722103" cy="1346522"/>
          </a:xfrm>
          <a:prstGeom prst="rect">
            <a:avLst/>
          </a:prstGeom>
        </p:spPr>
        <p:txBody>
          <a:bodyPr lIns="0" tIns="0" rIns="0" bIns="0" rtlCol="0" anchor="t">
            <a:spAutoFit/>
          </a:bodyPr>
          <a:lstStyle/>
          <a:p>
            <a:pPr lvl="0">
              <a:lnSpc>
                <a:spcPts val="2084"/>
              </a:lnSpc>
              <a:spcBef>
                <a:spcPct val="0"/>
              </a:spcBef>
            </a:pPr>
            <a:r>
              <a:rPr lang="uk-UA" sz="2200" spc="148" dirty="0" smtClean="0">
                <a:solidFill>
                  <a:schemeClr val="bg1"/>
                </a:solidFill>
                <a:latin typeface="Montserrat Light"/>
              </a:rPr>
              <a:t>5. Підтримка </a:t>
            </a:r>
            <a:r>
              <a:rPr lang="uk-UA" sz="2200" spc="148" dirty="0">
                <a:solidFill>
                  <a:schemeClr val="bg1"/>
                </a:solidFill>
                <a:latin typeface="Montserrat Light"/>
              </a:rPr>
              <a:t>громадської </a:t>
            </a:r>
            <a:r>
              <a:rPr lang="uk-UA" sz="2200" spc="148" dirty="0" smtClean="0">
                <a:solidFill>
                  <a:schemeClr val="bg1"/>
                </a:solidFill>
                <a:latin typeface="Montserrat Light"/>
              </a:rPr>
              <a:t>думки</a:t>
            </a:r>
          </a:p>
          <a:p>
            <a:pPr lvl="0">
              <a:lnSpc>
                <a:spcPts val="2084"/>
              </a:lnSpc>
              <a:spcBef>
                <a:spcPct val="0"/>
              </a:spcBef>
            </a:pPr>
            <a:r>
              <a:rPr lang="uk-UA" sz="2200" spc="148" dirty="0" smtClean="0">
                <a:solidFill>
                  <a:schemeClr val="bg1"/>
                </a:solidFill>
                <a:latin typeface="Montserrat Light"/>
              </a:rPr>
              <a:t>6. Партнерство </a:t>
            </a:r>
            <a:r>
              <a:rPr lang="uk-UA" sz="2200" spc="148" dirty="0">
                <a:solidFill>
                  <a:schemeClr val="bg1"/>
                </a:solidFill>
                <a:latin typeface="Montserrat Light"/>
              </a:rPr>
              <a:t>з інституціями</a:t>
            </a:r>
            <a:endParaRPr lang="en-US" sz="2200" spc="148" dirty="0">
              <a:solidFill>
                <a:schemeClr val="bg1"/>
              </a:solidFill>
              <a:latin typeface="Montserrat Light"/>
            </a:endParaRPr>
          </a:p>
        </p:txBody>
      </p:sp>
      <p:sp>
        <p:nvSpPr>
          <p:cNvPr id="34" name="TextBox 34"/>
          <p:cNvSpPr txBox="1"/>
          <p:nvPr/>
        </p:nvSpPr>
        <p:spPr>
          <a:xfrm>
            <a:off x="12933217" y="5746097"/>
            <a:ext cx="2722103" cy="807913"/>
          </a:xfrm>
          <a:prstGeom prst="rect">
            <a:avLst/>
          </a:prstGeom>
        </p:spPr>
        <p:txBody>
          <a:bodyPr lIns="0" tIns="0" rIns="0" bIns="0" rtlCol="0" anchor="t">
            <a:spAutoFit/>
          </a:bodyPr>
          <a:lstStyle/>
          <a:p>
            <a:pPr lvl="0">
              <a:lnSpc>
                <a:spcPts val="2084"/>
              </a:lnSpc>
              <a:spcBef>
                <a:spcPct val="0"/>
              </a:spcBef>
            </a:pPr>
            <a:r>
              <a:rPr lang="ru-RU" sz="2200" spc="148" dirty="0" smtClean="0">
                <a:solidFill>
                  <a:schemeClr val="bg1"/>
                </a:solidFill>
                <a:latin typeface="Montserrat Light"/>
              </a:rPr>
              <a:t>7. Робота </a:t>
            </a:r>
            <a:r>
              <a:rPr lang="ru-RU" sz="2200" spc="148" dirty="0">
                <a:solidFill>
                  <a:schemeClr val="bg1"/>
                </a:solidFill>
                <a:latin typeface="Montserrat Light"/>
              </a:rPr>
              <a:t>з </a:t>
            </a:r>
            <a:r>
              <a:rPr lang="ru-RU" sz="2200" spc="148" dirty="0" err="1">
                <a:solidFill>
                  <a:schemeClr val="bg1"/>
                </a:solidFill>
                <a:latin typeface="Montserrat Light"/>
              </a:rPr>
              <a:t>місцевими</a:t>
            </a:r>
            <a:r>
              <a:rPr lang="ru-RU" sz="2200" spc="148" dirty="0">
                <a:solidFill>
                  <a:schemeClr val="bg1"/>
                </a:solidFill>
                <a:latin typeface="Montserrat Light"/>
              </a:rPr>
              <a:t> органами </a:t>
            </a:r>
            <a:r>
              <a:rPr lang="ru-RU" sz="2200" spc="148" dirty="0" err="1">
                <a:solidFill>
                  <a:schemeClr val="bg1"/>
                </a:solidFill>
                <a:latin typeface="Montserrat Light"/>
              </a:rPr>
              <a:t>влади</a:t>
            </a:r>
            <a:endParaRPr lang="en-US" sz="2200" spc="148" dirty="0">
              <a:solidFill>
                <a:schemeClr val="bg1"/>
              </a:solidFill>
              <a:latin typeface="Montserrat Light"/>
            </a:endParaRPr>
          </a:p>
        </p:txBody>
      </p:sp>
      <p:sp>
        <p:nvSpPr>
          <p:cNvPr id="35" name="Freeform 35"/>
          <p:cNvSpPr/>
          <p:nvPr/>
        </p:nvSpPr>
        <p:spPr>
          <a:xfrm>
            <a:off x="7062893" y="4100367"/>
            <a:ext cx="789574" cy="975879"/>
          </a:xfrm>
          <a:custGeom>
            <a:avLst/>
            <a:gdLst/>
            <a:ahLst/>
            <a:cxnLst/>
            <a:rect l="l" t="t" r="r" b="b"/>
            <a:pathLst>
              <a:path w="789574" h="975879">
                <a:moveTo>
                  <a:pt x="0" y="0"/>
                </a:moveTo>
                <a:lnTo>
                  <a:pt x="789574" y="0"/>
                </a:lnTo>
                <a:lnTo>
                  <a:pt x="789574" y="975879"/>
                </a:lnTo>
                <a:lnTo>
                  <a:pt x="0" y="9758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6" name="Freeform 36"/>
          <p:cNvSpPr/>
          <p:nvPr/>
        </p:nvSpPr>
        <p:spPr>
          <a:xfrm>
            <a:off x="10026080" y="4182701"/>
            <a:ext cx="1397344" cy="1049278"/>
          </a:xfrm>
          <a:custGeom>
            <a:avLst/>
            <a:gdLst/>
            <a:ahLst/>
            <a:cxnLst/>
            <a:rect l="l" t="t" r="r" b="b"/>
            <a:pathLst>
              <a:path w="1397344" h="1049278">
                <a:moveTo>
                  <a:pt x="0" y="0"/>
                </a:moveTo>
                <a:lnTo>
                  <a:pt x="1397344" y="0"/>
                </a:lnTo>
                <a:lnTo>
                  <a:pt x="1397344" y="1049278"/>
                </a:lnTo>
                <a:lnTo>
                  <a:pt x="0" y="10492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37" name="Freeform 37"/>
          <p:cNvSpPr/>
          <p:nvPr/>
        </p:nvSpPr>
        <p:spPr>
          <a:xfrm>
            <a:off x="13766998" y="4165193"/>
            <a:ext cx="964077" cy="978307"/>
          </a:xfrm>
          <a:custGeom>
            <a:avLst/>
            <a:gdLst/>
            <a:ahLst/>
            <a:cxnLst/>
            <a:rect l="l" t="t" r="r" b="b"/>
            <a:pathLst>
              <a:path w="964077" h="978307">
                <a:moveTo>
                  <a:pt x="0" y="0"/>
                </a:moveTo>
                <a:lnTo>
                  <a:pt x="964077" y="0"/>
                </a:lnTo>
                <a:lnTo>
                  <a:pt x="964077" y="978307"/>
                </a:lnTo>
                <a:lnTo>
                  <a:pt x="0" y="97830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8" name="Freeform 38"/>
          <p:cNvSpPr/>
          <p:nvPr/>
        </p:nvSpPr>
        <p:spPr>
          <a:xfrm>
            <a:off x="3440521" y="4123630"/>
            <a:ext cx="1079092" cy="1061434"/>
          </a:xfrm>
          <a:custGeom>
            <a:avLst/>
            <a:gdLst/>
            <a:ahLst/>
            <a:cxnLst/>
            <a:rect l="l" t="t" r="r" b="b"/>
            <a:pathLst>
              <a:path w="1079092" h="1061434">
                <a:moveTo>
                  <a:pt x="0" y="0"/>
                </a:moveTo>
                <a:lnTo>
                  <a:pt x="1079091" y="0"/>
                </a:lnTo>
                <a:lnTo>
                  <a:pt x="1079091" y="1061433"/>
                </a:lnTo>
                <a:lnTo>
                  <a:pt x="0" y="106143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9" name="TextBox 38"/>
          <p:cNvSpPr txBox="1"/>
          <p:nvPr/>
        </p:nvSpPr>
        <p:spPr>
          <a:xfrm>
            <a:off x="12573000" y="496606"/>
            <a:ext cx="5425352" cy="331757"/>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lvl="0">
              <a:lnSpc>
                <a:spcPts val="2774"/>
              </a:lnSpc>
              <a:spcBef>
                <a:spcPct val="0"/>
              </a:spcBef>
            </a:pPr>
            <a:r>
              <a:rPr lang="uk-UA" sz="2200" b="1" spc="197" dirty="0">
                <a:solidFill>
                  <a:srgbClr val="231F20"/>
                </a:solidFill>
                <a:latin typeface="Montserrat Light"/>
              </a:rPr>
              <a:t>Шифр: </a:t>
            </a:r>
            <a:r>
              <a:rPr lang="en-US" sz="2200" spc="197" dirty="0" err="1">
                <a:solidFill>
                  <a:srgbClr val="231F20"/>
                </a:solidFill>
                <a:latin typeface="Montserrat Light"/>
              </a:rPr>
              <a:t>Inclusio</a:t>
            </a:r>
            <a:r>
              <a:rPr lang="uk-UA" sz="2200" spc="197" dirty="0">
                <a:solidFill>
                  <a:srgbClr val="231F20"/>
                </a:solidFill>
                <a:latin typeface="Montserrat Light"/>
              </a:rPr>
              <a:t>Підприємництво</a:t>
            </a:r>
            <a:endParaRPr lang="uk-UA" sz="2200" spc="197" dirty="0">
              <a:solidFill>
                <a:srgbClr val="231F20"/>
              </a:solidFill>
              <a:latin typeface="Montserrat Light"/>
            </a:endParaRPr>
          </a:p>
        </p:txBody>
      </p:sp>
    </p:spTree>
    <p:extLst>
      <p:ext uri="{BB962C8B-B14F-4D97-AF65-F5344CB8AC3E}">
        <p14:creationId xmlns:p14="http://schemas.microsoft.com/office/powerpoint/2010/main" val="880047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rot="2925483">
            <a:off x="6141426" y="4578334"/>
            <a:ext cx="15026802" cy="1591351"/>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a:blip r:embed="rId3"/>
            <a:stretch>
              <a:fillRect t="-86495"/>
            </a:stretch>
          </a:blipFill>
        </p:spPr>
      </p:sp>
      <p:grpSp>
        <p:nvGrpSpPr>
          <p:cNvPr id="4" name="Group 4"/>
          <p:cNvGrpSpPr>
            <a:grpSpLocks noChangeAspect="1"/>
          </p:cNvGrpSpPr>
          <p:nvPr/>
        </p:nvGrpSpPr>
        <p:grpSpPr>
          <a:xfrm>
            <a:off x="9046979" y="0"/>
            <a:ext cx="9241021" cy="10396149"/>
            <a:chOff x="0" y="0"/>
            <a:chExt cx="5370413" cy="6041715"/>
          </a:xfrm>
        </p:grpSpPr>
        <p:sp>
          <p:nvSpPr>
            <p:cNvPr id="5" name="Freeform 5"/>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solidFill>
              <a:srgbClr val="000000"/>
            </a:solidFill>
          </p:spPr>
        </p:sp>
        <p:sp>
          <p:nvSpPr>
            <p:cNvPr id="6" name="Freeform 6"/>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blipFill>
              <a:blip r:embed="rId4"/>
              <a:stretch>
                <a:fillRect l="-34427" r="-34427"/>
              </a:stretch>
            </a:blipFill>
          </p:spPr>
        </p:sp>
      </p:grpSp>
      <p:grpSp>
        <p:nvGrpSpPr>
          <p:cNvPr id="7" name="Group 7"/>
          <p:cNvGrpSpPr/>
          <p:nvPr/>
        </p:nvGrpSpPr>
        <p:grpSpPr>
          <a:xfrm>
            <a:off x="2122031" y="4270779"/>
            <a:ext cx="1828744" cy="182874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101"/>
            </a:solidFill>
          </p:spPr>
        </p:sp>
        <p:sp>
          <p:nvSpPr>
            <p:cNvPr id="9" name="TextBox 9"/>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10" name="Freeform 10"/>
          <p:cNvSpPr/>
          <p:nvPr/>
        </p:nvSpPr>
        <p:spPr>
          <a:xfrm>
            <a:off x="2391530" y="4749687"/>
            <a:ext cx="1236499" cy="858804"/>
          </a:xfrm>
          <a:custGeom>
            <a:avLst/>
            <a:gdLst/>
            <a:ahLst/>
            <a:cxnLst/>
            <a:rect l="l" t="t" r="r" b="b"/>
            <a:pathLst>
              <a:path w="1236499" h="858804">
                <a:moveTo>
                  <a:pt x="0" y="0"/>
                </a:moveTo>
                <a:lnTo>
                  <a:pt x="1236498" y="0"/>
                </a:lnTo>
                <a:lnTo>
                  <a:pt x="1236498" y="858804"/>
                </a:lnTo>
                <a:lnTo>
                  <a:pt x="0" y="85880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1" name="Group 11"/>
          <p:cNvGrpSpPr/>
          <p:nvPr/>
        </p:nvGrpSpPr>
        <p:grpSpPr>
          <a:xfrm>
            <a:off x="2122031" y="6625687"/>
            <a:ext cx="1828744" cy="182874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101"/>
            </a:solidFill>
          </p:spPr>
        </p:sp>
        <p:sp>
          <p:nvSpPr>
            <p:cNvPr id="13" name="TextBox 13"/>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14" name="Freeform 14"/>
          <p:cNvSpPr/>
          <p:nvPr/>
        </p:nvSpPr>
        <p:spPr>
          <a:xfrm>
            <a:off x="2553577" y="7025093"/>
            <a:ext cx="1043208" cy="1029931"/>
          </a:xfrm>
          <a:custGeom>
            <a:avLst/>
            <a:gdLst/>
            <a:ahLst/>
            <a:cxnLst/>
            <a:rect l="l" t="t" r="r" b="b"/>
            <a:pathLst>
              <a:path w="1043208" h="1029931">
                <a:moveTo>
                  <a:pt x="0" y="0"/>
                </a:moveTo>
                <a:lnTo>
                  <a:pt x="1043208" y="0"/>
                </a:lnTo>
                <a:lnTo>
                  <a:pt x="1043208" y="1029931"/>
                </a:lnTo>
                <a:lnTo>
                  <a:pt x="0" y="102993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15" name="Group 15"/>
          <p:cNvGrpSpPr/>
          <p:nvPr/>
        </p:nvGrpSpPr>
        <p:grpSpPr>
          <a:xfrm>
            <a:off x="-3950263" y="803081"/>
            <a:ext cx="15859325" cy="2258023"/>
            <a:chOff x="0" y="0"/>
            <a:chExt cx="1537211" cy="218865"/>
          </a:xfrm>
        </p:grpSpPr>
        <p:sp>
          <p:nvSpPr>
            <p:cNvPr id="16" name="Freeform 16"/>
            <p:cNvSpPr/>
            <p:nvPr/>
          </p:nvSpPr>
          <p:spPr>
            <a:xfrm>
              <a:off x="0" y="0"/>
              <a:ext cx="1537211" cy="218865"/>
            </a:xfrm>
            <a:custGeom>
              <a:avLst/>
              <a:gdLst/>
              <a:ahLst/>
              <a:cxnLst/>
              <a:rect l="l" t="t" r="r" b="b"/>
              <a:pathLst>
                <a:path w="1537211" h="218865">
                  <a:moveTo>
                    <a:pt x="1334011" y="0"/>
                  </a:moveTo>
                  <a:lnTo>
                    <a:pt x="0" y="0"/>
                  </a:lnTo>
                  <a:lnTo>
                    <a:pt x="203200" y="218865"/>
                  </a:lnTo>
                  <a:lnTo>
                    <a:pt x="1537211" y="218865"/>
                  </a:lnTo>
                  <a:lnTo>
                    <a:pt x="1334011" y="0"/>
                  </a:lnTo>
                  <a:close/>
                </a:path>
              </a:pathLst>
            </a:custGeom>
            <a:solidFill>
              <a:srgbClr val="010101"/>
            </a:solidFill>
            <a:ln cap="sq">
              <a:noFill/>
              <a:prstDash val="solid"/>
              <a:miter/>
            </a:ln>
          </p:spPr>
        </p:sp>
        <p:sp>
          <p:nvSpPr>
            <p:cNvPr id="17" name="TextBox 17"/>
            <p:cNvSpPr txBox="1"/>
            <p:nvPr/>
          </p:nvSpPr>
          <p:spPr>
            <a:xfrm>
              <a:off x="101600" y="-19050"/>
              <a:ext cx="1334011" cy="237915"/>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8" name="TextBox 18"/>
          <p:cNvSpPr txBox="1"/>
          <p:nvPr/>
        </p:nvSpPr>
        <p:spPr>
          <a:xfrm>
            <a:off x="4067091" y="3886068"/>
            <a:ext cx="9603941" cy="2746136"/>
          </a:xfrm>
          <a:prstGeom prst="rect">
            <a:avLst/>
          </a:prstGeom>
        </p:spPr>
        <p:txBody>
          <a:bodyPr wrap="square" lIns="0" tIns="0" rIns="0" bIns="0" rtlCol="0" anchor="t">
            <a:spAutoFit/>
          </a:bodyPr>
          <a:lstStyle/>
          <a:p>
            <a:pPr lvl="0">
              <a:lnSpc>
                <a:spcPts val="3050"/>
              </a:lnSpc>
              <a:spcBef>
                <a:spcPct val="0"/>
              </a:spcBef>
            </a:pPr>
            <a:r>
              <a:rPr lang="uk-UA" sz="2210" spc="216" dirty="0">
                <a:solidFill>
                  <a:srgbClr val="231F20"/>
                </a:solidFill>
                <a:latin typeface="Montserrat Light"/>
              </a:rPr>
              <a:t>Понад 1 мільярд людей у світі мають інвалідність і стикаються з численними бар’єрами на ринку праці. Такі фактори, як зростаюча кількість людей з інвалідністю, їхня недостатня представленість на ринку, дискримінація та потреба в інклюзивному середовищі вказують на те, що створення платформи «</a:t>
            </a:r>
            <a:r>
              <a:rPr lang="en-US" sz="2210" spc="216" dirty="0" err="1">
                <a:solidFill>
                  <a:srgbClr val="231F20"/>
                </a:solidFill>
                <a:latin typeface="Montserrat Light"/>
              </a:rPr>
              <a:t>Inclusio</a:t>
            </a:r>
            <a:r>
              <a:rPr lang="en-US" sz="2210" spc="216" dirty="0">
                <a:solidFill>
                  <a:srgbClr val="231F20"/>
                </a:solidFill>
                <a:latin typeface="Montserrat Light"/>
              </a:rPr>
              <a:t>» </a:t>
            </a:r>
            <a:r>
              <a:rPr lang="uk-UA" sz="2210" spc="216" dirty="0">
                <a:solidFill>
                  <a:srgbClr val="231F20"/>
                </a:solidFill>
                <a:latin typeface="Montserrat Light"/>
              </a:rPr>
              <a:t>є надзвичайно актуальним питанням на сьогодні. </a:t>
            </a:r>
          </a:p>
        </p:txBody>
      </p:sp>
      <p:sp>
        <p:nvSpPr>
          <p:cNvPr id="19" name="TextBox 19"/>
          <p:cNvSpPr txBox="1"/>
          <p:nvPr/>
        </p:nvSpPr>
        <p:spPr>
          <a:xfrm>
            <a:off x="4188259" y="6755942"/>
            <a:ext cx="10975541" cy="2385268"/>
          </a:xfrm>
          <a:prstGeom prst="rect">
            <a:avLst/>
          </a:prstGeom>
        </p:spPr>
        <p:txBody>
          <a:bodyPr wrap="square" lIns="0" tIns="0" rIns="0" bIns="0" rtlCol="0" anchor="t">
            <a:spAutoFit/>
          </a:bodyPr>
          <a:lstStyle/>
          <a:p>
            <a:pPr lvl="0">
              <a:lnSpc>
                <a:spcPts val="3050"/>
              </a:lnSpc>
              <a:spcBef>
                <a:spcPct val="0"/>
              </a:spcBef>
            </a:pPr>
            <a:r>
              <a:rPr lang="uk-UA" sz="2210" spc="216" dirty="0" smtClean="0">
                <a:solidFill>
                  <a:srgbClr val="231F20"/>
                </a:solidFill>
                <a:latin typeface="Montserrat Light"/>
              </a:rPr>
              <a:t>Дослідження теми </a:t>
            </a:r>
            <a:r>
              <a:rPr lang="uk-UA" sz="2210" spc="216" dirty="0">
                <a:solidFill>
                  <a:srgbClr val="231F20"/>
                </a:solidFill>
                <a:latin typeface="Montserrat Light"/>
              </a:rPr>
              <a:t>соціальної адаптації осіб з інвалідністю в сучасних умовах є дуже </a:t>
            </a:r>
            <a:r>
              <a:rPr lang="uk-UA" sz="2210" spc="216" dirty="0" smtClean="0">
                <a:solidFill>
                  <a:srgbClr val="231F20"/>
                </a:solidFill>
                <a:latin typeface="Montserrat Light"/>
              </a:rPr>
              <a:t>актуальним питанням, </a:t>
            </a:r>
            <a:r>
              <a:rPr lang="uk-UA" sz="2210" spc="216" dirty="0">
                <a:solidFill>
                  <a:srgbClr val="231F20"/>
                </a:solidFill>
                <a:latin typeface="Montserrat Light"/>
              </a:rPr>
              <a:t>оскільки вона відображає складні виклики, з якими стикаються люди з різними видами інвалідності. Насамперед ця тема актуальна через постійний розвиток суспільства, що вимагає більшої інклюзії і рівності для всіх його </a:t>
            </a:r>
            <a:r>
              <a:rPr lang="uk-UA" sz="2210" spc="216" dirty="0" smtClean="0">
                <a:solidFill>
                  <a:srgbClr val="231F20"/>
                </a:solidFill>
                <a:latin typeface="Montserrat Light"/>
              </a:rPr>
              <a:t>членів. </a:t>
            </a:r>
            <a:endParaRPr lang="uk-UA" sz="2210" spc="216" dirty="0">
              <a:solidFill>
                <a:srgbClr val="231F20"/>
              </a:solidFill>
              <a:latin typeface="Montserrat Light"/>
            </a:endParaRPr>
          </a:p>
        </p:txBody>
      </p:sp>
      <p:sp>
        <p:nvSpPr>
          <p:cNvPr id="20" name="TextBox 20"/>
          <p:cNvSpPr txBox="1"/>
          <p:nvPr/>
        </p:nvSpPr>
        <p:spPr>
          <a:xfrm>
            <a:off x="1066801" y="1304859"/>
            <a:ext cx="8472172" cy="1192634"/>
          </a:xfrm>
          <a:prstGeom prst="rect">
            <a:avLst/>
          </a:prstGeom>
        </p:spPr>
        <p:txBody>
          <a:bodyPr wrap="square" lIns="0" tIns="0" rIns="0" bIns="0" rtlCol="0" anchor="t">
            <a:spAutoFit/>
          </a:bodyPr>
          <a:lstStyle/>
          <a:p>
            <a:pPr lvl="0" algn="ctr">
              <a:lnSpc>
                <a:spcPts val="9286"/>
              </a:lnSpc>
              <a:spcBef>
                <a:spcPct val="0"/>
              </a:spcBef>
            </a:pPr>
            <a:r>
              <a:rPr lang="uk-UA" sz="6729" spc="53" dirty="0">
                <a:solidFill>
                  <a:srgbClr val="FFFFFF"/>
                </a:solidFill>
                <a:latin typeface="Archivo Black"/>
              </a:rPr>
              <a:t>Актуальність роботи</a:t>
            </a:r>
          </a:p>
        </p:txBody>
      </p:sp>
      <p:sp>
        <p:nvSpPr>
          <p:cNvPr id="25" name="TextBox 38"/>
          <p:cNvSpPr txBox="1"/>
          <p:nvPr/>
        </p:nvSpPr>
        <p:spPr>
          <a:xfrm>
            <a:off x="12344401" y="947296"/>
            <a:ext cx="5425352" cy="331757"/>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lvl="0">
              <a:lnSpc>
                <a:spcPts val="2774"/>
              </a:lnSpc>
              <a:spcBef>
                <a:spcPct val="0"/>
              </a:spcBef>
            </a:pPr>
            <a:r>
              <a:rPr lang="uk-UA" sz="2200" b="1" spc="197" dirty="0">
                <a:solidFill>
                  <a:srgbClr val="231F20"/>
                </a:solidFill>
                <a:latin typeface="Montserrat Light"/>
              </a:rPr>
              <a:t>Шифр: </a:t>
            </a:r>
            <a:r>
              <a:rPr lang="en-US" sz="2200" spc="197" dirty="0" err="1">
                <a:solidFill>
                  <a:srgbClr val="231F20"/>
                </a:solidFill>
                <a:latin typeface="Montserrat Light"/>
              </a:rPr>
              <a:t>Inclusio</a:t>
            </a:r>
            <a:r>
              <a:rPr lang="uk-UA" sz="2200" spc="197" dirty="0">
                <a:solidFill>
                  <a:srgbClr val="231F20"/>
                </a:solidFill>
                <a:latin typeface="Montserrat Light"/>
              </a:rPr>
              <a:t>Підприємництво</a:t>
            </a:r>
            <a:endParaRPr lang="uk-UA" sz="2200" spc="197" dirty="0">
              <a:solidFill>
                <a:srgbClr val="231F20"/>
              </a:solidFill>
              <a:latin typeface="Montserrat Ligh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grpSp>
        <p:nvGrpSpPr>
          <p:cNvPr id="2" name="Group 2"/>
          <p:cNvGrpSpPr/>
          <p:nvPr/>
        </p:nvGrpSpPr>
        <p:grpSpPr>
          <a:xfrm rot="764344">
            <a:off x="7499531" y="-923721"/>
            <a:ext cx="1088513" cy="11908815"/>
            <a:chOff x="0" y="0"/>
            <a:chExt cx="286687" cy="3136478"/>
          </a:xfrm>
        </p:grpSpPr>
        <p:sp>
          <p:nvSpPr>
            <p:cNvPr id="3" name="Freeform 3"/>
            <p:cNvSpPr/>
            <p:nvPr/>
          </p:nvSpPr>
          <p:spPr>
            <a:xfrm>
              <a:off x="0" y="0"/>
              <a:ext cx="286687" cy="3136478"/>
            </a:xfrm>
            <a:custGeom>
              <a:avLst/>
              <a:gdLst/>
              <a:ahLst/>
              <a:cxnLst/>
              <a:rect l="l" t="t" r="r" b="b"/>
              <a:pathLst>
                <a:path w="286687" h="3136478">
                  <a:moveTo>
                    <a:pt x="0" y="0"/>
                  </a:moveTo>
                  <a:lnTo>
                    <a:pt x="286687" y="0"/>
                  </a:lnTo>
                  <a:lnTo>
                    <a:pt x="286687" y="3136478"/>
                  </a:lnTo>
                  <a:lnTo>
                    <a:pt x="0" y="3136478"/>
                  </a:lnTo>
                  <a:close/>
                </a:path>
              </a:pathLst>
            </a:custGeom>
            <a:gradFill rotWithShape="1">
              <a:gsLst>
                <a:gs pos="0">
                  <a:srgbClr val="696969">
                    <a:alpha val="41040"/>
                  </a:srgbClr>
                </a:gs>
                <a:gs pos="33333">
                  <a:srgbClr val="B4B4B4">
                    <a:alpha val="47025"/>
                  </a:srgbClr>
                </a:gs>
                <a:gs pos="66667">
                  <a:srgbClr val="EEEEEE">
                    <a:alpha val="40185"/>
                  </a:srgbClr>
                </a:gs>
                <a:gs pos="100000">
                  <a:srgbClr val="FBFBFB">
                    <a:alpha val="12540"/>
                  </a:srgbClr>
                </a:gs>
              </a:gsLst>
              <a:lin ang="0"/>
            </a:gradFill>
            <a:ln cap="sq">
              <a:noFill/>
              <a:prstDash val="solid"/>
              <a:miter/>
            </a:ln>
          </p:spPr>
        </p:sp>
        <p:sp>
          <p:nvSpPr>
            <p:cNvPr id="4" name="TextBox 4"/>
            <p:cNvSpPr txBox="1"/>
            <p:nvPr/>
          </p:nvSpPr>
          <p:spPr>
            <a:xfrm>
              <a:off x="0" y="-19050"/>
              <a:ext cx="286687" cy="3155528"/>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5" name="Group 5"/>
          <p:cNvGrpSpPr/>
          <p:nvPr/>
        </p:nvGrpSpPr>
        <p:grpSpPr>
          <a:xfrm>
            <a:off x="42918" y="0"/>
            <a:ext cx="8585708" cy="10287000"/>
            <a:chOff x="0" y="0"/>
            <a:chExt cx="8585708" cy="10287000"/>
          </a:xfrm>
        </p:grpSpPr>
        <p:sp>
          <p:nvSpPr>
            <p:cNvPr id="6" name="Freeform 6"/>
            <p:cNvSpPr/>
            <p:nvPr/>
          </p:nvSpPr>
          <p:spPr>
            <a:xfrm>
              <a:off x="0" y="0"/>
              <a:ext cx="8585708" cy="10287000"/>
            </a:xfrm>
            <a:custGeom>
              <a:avLst/>
              <a:gdLst/>
              <a:ahLst/>
              <a:cxnLst/>
              <a:rect l="l" t="t" r="r" b="b"/>
              <a:pathLst>
                <a:path w="8585708" h="10287000">
                  <a:moveTo>
                    <a:pt x="8585708" y="762"/>
                  </a:moveTo>
                  <a:cubicBezTo>
                    <a:pt x="8581644" y="20447"/>
                    <a:pt x="8577961" y="40132"/>
                    <a:pt x="8573515" y="59690"/>
                  </a:cubicBezTo>
                  <a:cubicBezTo>
                    <a:pt x="8478139" y="485521"/>
                    <a:pt x="8382635" y="911225"/>
                    <a:pt x="8287258" y="1337056"/>
                  </a:cubicBezTo>
                  <a:cubicBezTo>
                    <a:pt x="8146288" y="1966722"/>
                    <a:pt x="8005699" y="2596388"/>
                    <a:pt x="7864601" y="3225927"/>
                  </a:cubicBezTo>
                  <a:cubicBezTo>
                    <a:pt x="7691247" y="3999103"/>
                    <a:pt x="7517384" y="4772152"/>
                    <a:pt x="7344028" y="5545328"/>
                  </a:cubicBezTo>
                  <a:cubicBezTo>
                    <a:pt x="7194676" y="6211443"/>
                    <a:pt x="7045578" y="6877558"/>
                    <a:pt x="6896353" y="7543800"/>
                  </a:cubicBezTo>
                  <a:cubicBezTo>
                    <a:pt x="6765289" y="8129016"/>
                    <a:pt x="6634480" y="8714105"/>
                    <a:pt x="6503162" y="9299194"/>
                  </a:cubicBezTo>
                  <a:cubicBezTo>
                    <a:pt x="6429375" y="9628251"/>
                    <a:pt x="6354953" y="9957181"/>
                    <a:pt x="6280785" y="10286238"/>
                  </a:cubicBezTo>
                  <a:cubicBezTo>
                    <a:pt x="4199382" y="10286238"/>
                    <a:pt x="2118106" y="10286111"/>
                    <a:pt x="36830" y="10287000"/>
                  </a:cubicBezTo>
                  <a:cubicBezTo>
                    <a:pt x="6731" y="10287000"/>
                    <a:pt x="0" y="10280269"/>
                    <a:pt x="0" y="10250043"/>
                  </a:cubicBezTo>
                  <a:cubicBezTo>
                    <a:pt x="762" y="6845681"/>
                    <a:pt x="762" y="3441319"/>
                    <a:pt x="0" y="36957"/>
                  </a:cubicBezTo>
                  <a:cubicBezTo>
                    <a:pt x="0" y="6731"/>
                    <a:pt x="6731" y="0"/>
                    <a:pt x="36830" y="0"/>
                  </a:cubicBezTo>
                  <a:cubicBezTo>
                    <a:pt x="2886456" y="762"/>
                    <a:pt x="5736082" y="762"/>
                    <a:pt x="8585708" y="762"/>
                  </a:cubicBezTo>
                  <a:close/>
                </a:path>
              </a:pathLst>
            </a:custGeom>
            <a:blipFill>
              <a:blip r:embed="rId2"/>
              <a:stretch>
                <a:fillRect l="-39833" r="-39833"/>
              </a:stretch>
            </a:blipFill>
          </p:spPr>
        </p:sp>
      </p:grpSp>
      <p:grpSp>
        <p:nvGrpSpPr>
          <p:cNvPr id="7" name="Group 7"/>
          <p:cNvGrpSpPr/>
          <p:nvPr/>
        </p:nvGrpSpPr>
        <p:grpSpPr>
          <a:xfrm>
            <a:off x="6214444" y="955602"/>
            <a:ext cx="11613842" cy="8375796"/>
            <a:chOff x="0" y="0"/>
            <a:chExt cx="2599595" cy="2179021"/>
          </a:xfrm>
        </p:grpSpPr>
        <p:sp>
          <p:nvSpPr>
            <p:cNvPr id="8" name="Freeform 8"/>
            <p:cNvSpPr/>
            <p:nvPr/>
          </p:nvSpPr>
          <p:spPr>
            <a:xfrm>
              <a:off x="0" y="0"/>
              <a:ext cx="2599595" cy="2179021"/>
            </a:xfrm>
            <a:custGeom>
              <a:avLst/>
              <a:gdLst/>
              <a:ahLst/>
              <a:cxnLst/>
              <a:rect l="l" t="t" r="r" b="b"/>
              <a:pathLst>
                <a:path w="2599595" h="2179021">
                  <a:moveTo>
                    <a:pt x="20393" y="0"/>
                  </a:moveTo>
                  <a:lnTo>
                    <a:pt x="2579202" y="0"/>
                  </a:lnTo>
                  <a:cubicBezTo>
                    <a:pt x="2584610" y="0"/>
                    <a:pt x="2589798" y="2149"/>
                    <a:pt x="2593622" y="5973"/>
                  </a:cubicBezTo>
                  <a:cubicBezTo>
                    <a:pt x="2597447" y="9798"/>
                    <a:pt x="2599595" y="14985"/>
                    <a:pt x="2599595" y="20393"/>
                  </a:cubicBezTo>
                  <a:lnTo>
                    <a:pt x="2599595" y="2158628"/>
                  </a:lnTo>
                  <a:cubicBezTo>
                    <a:pt x="2599595" y="2164037"/>
                    <a:pt x="2597447" y="2169224"/>
                    <a:pt x="2593622" y="2173048"/>
                  </a:cubicBezTo>
                  <a:cubicBezTo>
                    <a:pt x="2589798" y="2176873"/>
                    <a:pt x="2584610" y="2179021"/>
                    <a:pt x="2579202" y="2179021"/>
                  </a:cubicBezTo>
                  <a:lnTo>
                    <a:pt x="20393" y="2179021"/>
                  </a:lnTo>
                  <a:cubicBezTo>
                    <a:pt x="14985" y="2179021"/>
                    <a:pt x="9798" y="2176873"/>
                    <a:pt x="5973" y="2173048"/>
                  </a:cubicBezTo>
                  <a:cubicBezTo>
                    <a:pt x="2149" y="2169224"/>
                    <a:pt x="0" y="2164037"/>
                    <a:pt x="0" y="2158628"/>
                  </a:cubicBezTo>
                  <a:lnTo>
                    <a:pt x="0" y="20393"/>
                  </a:lnTo>
                  <a:cubicBezTo>
                    <a:pt x="0" y="14985"/>
                    <a:pt x="2149" y="9798"/>
                    <a:pt x="5973" y="5973"/>
                  </a:cubicBezTo>
                  <a:cubicBezTo>
                    <a:pt x="9798" y="2149"/>
                    <a:pt x="14985" y="0"/>
                    <a:pt x="20393" y="0"/>
                  </a:cubicBezTo>
                  <a:close/>
                </a:path>
              </a:pathLst>
            </a:custGeom>
            <a:solidFill>
              <a:srgbClr val="FFFFFF">
                <a:alpha val="58824"/>
              </a:srgbClr>
            </a:solidFill>
            <a:ln w="38100" cap="rnd">
              <a:solidFill>
                <a:srgbClr val="000000">
                  <a:alpha val="58824"/>
                </a:srgbClr>
              </a:solidFill>
              <a:prstDash val="solid"/>
              <a:round/>
            </a:ln>
          </p:spPr>
        </p:sp>
        <p:sp>
          <p:nvSpPr>
            <p:cNvPr id="9" name="TextBox 9"/>
            <p:cNvSpPr txBox="1"/>
            <p:nvPr/>
          </p:nvSpPr>
          <p:spPr>
            <a:xfrm>
              <a:off x="0" y="-19050"/>
              <a:ext cx="2599595" cy="2198071"/>
            </a:xfrm>
            <a:prstGeom prst="rect">
              <a:avLst/>
            </a:prstGeom>
          </p:spPr>
          <p:txBody>
            <a:bodyPr lIns="50800" tIns="50800" rIns="50800" bIns="50800" rtlCol="0" anchor="ctr"/>
            <a:lstStyle/>
            <a:p>
              <a:pPr algn="ctr">
                <a:lnSpc>
                  <a:spcPts val="2859"/>
                </a:lnSpc>
              </a:pPr>
              <a:endParaRPr/>
            </a:p>
          </p:txBody>
        </p:sp>
      </p:grpSp>
      <p:sp>
        <p:nvSpPr>
          <p:cNvPr id="22" name="TextBox 22"/>
          <p:cNvSpPr txBox="1"/>
          <p:nvPr/>
        </p:nvSpPr>
        <p:spPr>
          <a:xfrm>
            <a:off x="9348034" y="1485900"/>
            <a:ext cx="4921232" cy="898392"/>
          </a:xfrm>
          <a:prstGeom prst="rect">
            <a:avLst/>
          </a:prstGeom>
        </p:spPr>
        <p:txBody>
          <a:bodyPr lIns="0" tIns="0" rIns="0" bIns="0" rtlCol="0" anchor="t">
            <a:spAutoFit/>
          </a:bodyPr>
          <a:lstStyle/>
          <a:p>
            <a:pPr marL="0" lvl="0" indent="0" algn="ctr">
              <a:lnSpc>
                <a:spcPts val="7291"/>
              </a:lnSpc>
              <a:spcBef>
                <a:spcPct val="0"/>
              </a:spcBef>
            </a:pPr>
            <a:r>
              <a:rPr lang="uk-UA" sz="5283" u="none" strike="noStrike" spc="184" dirty="0" smtClean="0">
                <a:solidFill>
                  <a:srgbClr val="010101"/>
                </a:solidFill>
                <a:latin typeface="Archivo Black"/>
              </a:rPr>
              <a:t>Висновки</a:t>
            </a:r>
            <a:endParaRPr lang="en-US" sz="5283" u="none" strike="noStrike" spc="184" dirty="0">
              <a:solidFill>
                <a:srgbClr val="010101"/>
              </a:solidFill>
              <a:latin typeface="Archivo Black"/>
            </a:endParaRPr>
          </a:p>
        </p:txBody>
      </p:sp>
      <p:sp>
        <p:nvSpPr>
          <p:cNvPr id="25" name="TextBox 25"/>
          <p:cNvSpPr txBox="1"/>
          <p:nvPr/>
        </p:nvSpPr>
        <p:spPr>
          <a:xfrm>
            <a:off x="6458765" y="2503610"/>
            <a:ext cx="11125200" cy="5206554"/>
          </a:xfrm>
          <a:prstGeom prst="rect">
            <a:avLst/>
          </a:prstGeom>
        </p:spPr>
        <p:txBody>
          <a:bodyPr wrap="square" lIns="0" tIns="0" rIns="0" bIns="0" rtlCol="0" anchor="t">
            <a:spAutoFit/>
          </a:bodyPr>
          <a:lstStyle/>
          <a:p>
            <a:pPr lvl="0" algn="just">
              <a:lnSpc>
                <a:spcPts val="2856"/>
              </a:lnSpc>
              <a:spcBef>
                <a:spcPct val="0"/>
              </a:spcBef>
            </a:pPr>
            <a:r>
              <a:rPr lang="uk-UA" sz="2069" dirty="0">
                <a:solidFill>
                  <a:srgbClr val="000000"/>
                </a:solidFill>
                <a:latin typeface="Montserrat Light"/>
              </a:rPr>
              <a:t>Створення інклюзивного середовища має величезне значення для сучасного суспільства. Це не лише про усунення бар’єрів для людей з інвалідністю, але й про створення умов, де кожна людина, незалежно від її </a:t>
            </a:r>
            <a:r>
              <a:rPr lang="uk-UA" sz="2069" dirty="0" err="1">
                <a:solidFill>
                  <a:srgbClr val="000000"/>
                </a:solidFill>
                <a:latin typeface="Montserrat Light"/>
              </a:rPr>
              <a:t>здатностей</a:t>
            </a:r>
            <a:r>
              <a:rPr lang="uk-UA" sz="2069" dirty="0">
                <a:solidFill>
                  <a:srgbClr val="000000"/>
                </a:solidFill>
                <a:latin typeface="Montserrat Light"/>
              </a:rPr>
              <a:t> чи інвалідності, відчуває себе прийнятою та повноцінною учасницею життя суспільства. Соціальна адаптація осіб з інвалідністю та розвиток </a:t>
            </a:r>
            <a:r>
              <a:rPr lang="uk-UA" sz="2069" dirty="0" err="1">
                <a:solidFill>
                  <a:srgbClr val="000000"/>
                </a:solidFill>
                <a:latin typeface="Montserrat Light"/>
              </a:rPr>
              <a:t>стартапу</a:t>
            </a:r>
            <a:r>
              <a:rPr lang="uk-UA" sz="2069" dirty="0">
                <a:solidFill>
                  <a:srgbClr val="000000"/>
                </a:solidFill>
                <a:latin typeface="Montserrat Light"/>
              </a:rPr>
              <a:t> «</a:t>
            </a:r>
            <a:r>
              <a:rPr lang="en-US" sz="2069" dirty="0" err="1">
                <a:solidFill>
                  <a:srgbClr val="000000"/>
                </a:solidFill>
                <a:latin typeface="Montserrat Light"/>
              </a:rPr>
              <a:t>Inclusio</a:t>
            </a:r>
            <a:r>
              <a:rPr lang="en-US" sz="2069" dirty="0">
                <a:solidFill>
                  <a:srgbClr val="000000"/>
                </a:solidFill>
                <a:latin typeface="Montserrat Light"/>
              </a:rPr>
              <a:t>» </a:t>
            </a:r>
            <a:r>
              <a:rPr lang="uk-UA" sz="2069" dirty="0">
                <a:solidFill>
                  <a:srgbClr val="000000"/>
                </a:solidFill>
                <a:latin typeface="Montserrat Light"/>
              </a:rPr>
              <a:t>є важливими аспектами сучасного суспільства. Даний </a:t>
            </a:r>
            <a:r>
              <a:rPr lang="uk-UA" sz="2069" dirty="0" err="1">
                <a:solidFill>
                  <a:srgbClr val="000000"/>
                </a:solidFill>
                <a:latin typeface="Montserrat Light"/>
              </a:rPr>
              <a:t>проєкт</a:t>
            </a:r>
            <a:r>
              <a:rPr lang="uk-UA" sz="2069" dirty="0">
                <a:solidFill>
                  <a:srgbClr val="000000"/>
                </a:solidFill>
                <a:latin typeface="Montserrat Light"/>
              </a:rPr>
              <a:t> виявляє значущість праці над соціальною адаптацією людей з інвалідністю. Продуктивне включення цієї групи людей в економіку та суспільство сприятиме розширенню ринку праці, забезпеченню кращих умов життя та підвищенню загального рівня розвитку. </a:t>
            </a:r>
            <a:r>
              <a:rPr lang="uk-UA" sz="2069" dirty="0" err="1">
                <a:solidFill>
                  <a:srgbClr val="000000"/>
                </a:solidFill>
                <a:latin typeface="Montserrat Light"/>
              </a:rPr>
              <a:t>Стартап</a:t>
            </a:r>
            <a:r>
              <a:rPr lang="uk-UA" sz="2069" dirty="0">
                <a:solidFill>
                  <a:srgbClr val="000000"/>
                </a:solidFill>
                <a:latin typeface="Montserrat Light"/>
              </a:rPr>
              <a:t> «</a:t>
            </a:r>
            <a:r>
              <a:rPr lang="en-US" sz="2069" dirty="0" err="1">
                <a:solidFill>
                  <a:srgbClr val="000000"/>
                </a:solidFill>
                <a:latin typeface="Montserrat Light"/>
              </a:rPr>
              <a:t>Inclusio</a:t>
            </a:r>
            <a:r>
              <a:rPr lang="en-US" sz="2069" dirty="0">
                <a:solidFill>
                  <a:srgbClr val="000000"/>
                </a:solidFill>
                <a:latin typeface="Montserrat Light"/>
              </a:rPr>
              <a:t>» </a:t>
            </a:r>
            <a:r>
              <a:rPr lang="uk-UA" sz="2069" dirty="0">
                <a:solidFill>
                  <a:srgbClr val="000000"/>
                </a:solidFill>
                <a:latin typeface="Montserrat Light"/>
              </a:rPr>
              <a:t>є інноваційним </a:t>
            </a:r>
            <a:r>
              <a:rPr lang="uk-UA" sz="2069" dirty="0" err="1">
                <a:solidFill>
                  <a:srgbClr val="000000"/>
                </a:solidFill>
                <a:latin typeface="Montserrat Light"/>
              </a:rPr>
              <a:t>проєктом</a:t>
            </a:r>
            <a:r>
              <a:rPr lang="uk-UA" sz="2069" dirty="0">
                <a:solidFill>
                  <a:srgbClr val="000000"/>
                </a:solidFill>
                <a:latin typeface="Montserrat Light"/>
              </a:rPr>
              <a:t>, який демонструє сучасні тенденції у сфері соціальної відповідальності бізнесу. Розвиток </a:t>
            </a:r>
            <a:r>
              <a:rPr lang="uk-UA" sz="2069" dirty="0" err="1">
                <a:solidFill>
                  <a:srgbClr val="000000"/>
                </a:solidFill>
                <a:latin typeface="Montserrat Light"/>
              </a:rPr>
              <a:t>стартапу</a:t>
            </a:r>
            <a:r>
              <a:rPr lang="uk-UA" sz="2069" dirty="0">
                <a:solidFill>
                  <a:srgbClr val="000000"/>
                </a:solidFill>
                <a:latin typeface="Montserrat Light"/>
              </a:rPr>
              <a:t> має потенціал значно вплинути на суспільство, розширити можливості та створити простір для творчого самовираження та підприємницької ініціативи для цільової аудиторії. Тільки через спільні зусилля суспільство зможе забезпечити рівні можливості та підтримку для кожного й створити більш справедливе та інклюзивне майбутнє для </a:t>
            </a:r>
            <a:r>
              <a:rPr lang="uk-UA" sz="2069" dirty="0" smtClean="0">
                <a:solidFill>
                  <a:srgbClr val="000000"/>
                </a:solidFill>
                <a:latin typeface="Montserrat Light"/>
              </a:rPr>
              <a:t>всіх.</a:t>
            </a:r>
            <a:endParaRPr lang="en-US" sz="2069" u="none" strike="noStrike" dirty="0">
              <a:solidFill>
                <a:srgbClr val="000000"/>
              </a:solidFill>
              <a:latin typeface="Montserrat Light"/>
            </a:endParaRPr>
          </a:p>
        </p:txBody>
      </p:sp>
      <p:sp>
        <p:nvSpPr>
          <p:cNvPr id="12" name="TextBox 38"/>
          <p:cNvSpPr txBox="1"/>
          <p:nvPr/>
        </p:nvSpPr>
        <p:spPr>
          <a:xfrm>
            <a:off x="12573000" y="348129"/>
            <a:ext cx="5425352" cy="331757"/>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lvl="0">
              <a:lnSpc>
                <a:spcPts val="2774"/>
              </a:lnSpc>
              <a:spcBef>
                <a:spcPct val="0"/>
              </a:spcBef>
            </a:pPr>
            <a:r>
              <a:rPr lang="uk-UA" sz="2200" b="1" spc="197" dirty="0">
                <a:solidFill>
                  <a:srgbClr val="231F20"/>
                </a:solidFill>
                <a:latin typeface="Montserrat Light"/>
              </a:rPr>
              <a:t>Шифр: </a:t>
            </a:r>
            <a:r>
              <a:rPr lang="en-US" sz="2200" spc="197" dirty="0" err="1">
                <a:solidFill>
                  <a:srgbClr val="231F20"/>
                </a:solidFill>
                <a:latin typeface="Montserrat Light"/>
              </a:rPr>
              <a:t>Inclusio</a:t>
            </a:r>
            <a:r>
              <a:rPr lang="uk-UA" sz="2200" spc="197" dirty="0">
                <a:solidFill>
                  <a:srgbClr val="231F20"/>
                </a:solidFill>
                <a:latin typeface="Montserrat Light"/>
              </a:rPr>
              <a:t>Підприємництво</a:t>
            </a:r>
            <a:endParaRPr lang="uk-UA" sz="2200" spc="197" dirty="0">
              <a:solidFill>
                <a:srgbClr val="231F20"/>
              </a:solidFill>
              <a:latin typeface="Montserrat Ligh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9659420" y="8263127"/>
            <a:ext cx="2799147" cy="440074"/>
          </a:xfrm>
          <a:custGeom>
            <a:avLst/>
            <a:gdLst/>
            <a:ahLst/>
            <a:cxnLst/>
            <a:rect l="l" t="t" r="r" b="b"/>
            <a:pathLst>
              <a:path w="2799147" h="440074">
                <a:moveTo>
                  <a:pt x="0" y="0"/>
                </a:moveTo>
                <a:lnTo>
                  <a:pt x="2799147" y="0"/>
                </a:lnTo>
                <a:lnTo>
                  <a:pt x="2799147" y="440074"/>
                </a:lnTo>
                <a:lnTo>
                  <a:pt x="0" y="440074"/>
                </a:lnTo>
                <a:lnTo>
                  <a:pt x="0" y="0"/>
                </a:lnTo>
                <a:close/>
              </a:path>
            </a:pathLst>
          </a:custGeom>
          <a:blipFill>
            <a:blip r:embed="rId2"/>
            <a:stretch>
              <a:fillRect t="-25622"/>
            </a:stretch>
          </a:blipFill>
        </p:spPr>
      </p:sp>
      <p:grpSp>
        <p:nvGrpSpPr>
          <p:cNvPr id="3" name="Group 3"/>
          <p:cNvGrpSpPr/>
          <p:nvPr/>
        </p:nvGrpSpPr>
        <p:grpSpPr>
          <a:xfrm>
            <a:off x="9659420" y="5607622"/>
            <a:ext cx="2799147" cy="2799147"/>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3"/>
              <a:stretch>
                <a:fillRect l="-30016" r="-30016"/>
              </a:stretch>
            </a:blipFill>
          </p:spPr>
        </p:sp>
      </p:grpSp>
      <p:sp>
        <p:nvSpPr>
          <p:cNvPr id="5" name="Freeform 5"/>
          <p:cNvSpPr/>
          <p:nvPr/>
        </p:nvSpPr>
        <p:spPr>
          <a:xfrm>
            <a:off x="9659420" y="4799097"/>
            <a:ext cx="2799147" cy="440074"/>
          </a:xfrm>
          <a:custGeom>
            <a:avLst/>
            <a:gdLst/>
            <a:ahLst/>
            <a:cxnLst/>
            <a:rect l="l" t="t" r="r" b="b"/>
            <a:pathLst>
              <a:path w="2799147" h="440074">
                <a:moveTo>
                  <a:pt x="0" y="0"/>
                </a:moveTo>
                <a:lnTo>
                  <a:pt x="2799147" y="0"/>
                </a:lnTo>
                <a:lnTo>
                  <a:pt x="2799147" y="440074"/>
                </a:lnTo>
                <a:lnTo>
                  <a:pt x="0" y="440074"/>
                </a:lnTo>
                <a:lnTo>
                  <a:pt x="0" y="0"/>
                </a:lnTo>
                <a:close/>
              </a:path>
            </a:pathLst>
          </a:custGeom>
          <a:blipFill>
            <a:blip r:embed="rId2"/>
            <a:stretch>
              <a:fillRect t="-25622"/>
            </a:stretch>
          </a:blipFill>
        </p:spPr>
      </p:sp>
      <p:grpSp>
        <p:nvGrpSpPr>
          <p:cNvPr id="6" name="Group 6"/>
          <p:cNvGrpSpPr/>
          <p:nvPr/>
        </p:nvGrpSpPr>
        <p:grpSpPr>
          <a:xfrm>
            <a:off x="9659420" y="2143592"/>
            <a:ext cx="2799147" cy="2799147"/>
            <a:chOff x="0" y="0"/>
            <a:chExt cx="6350000" cy="6350000"/>
          </a:xfrm>
        </p:grpSpPr>
        <p:sp>
          <p:nvSpPr>
            <p:cNvPr id="7"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24991" r="-24991"/>
              </a:stretch>
            </a:blipFill>
          </p:spPr>
        </p:sp>
      </p:grpSp>
      <p:sp>
        <p:nvSpPr>
          <p:cNvPr id="8" name="Freeform 8"/>
          <p:cNvSpPr/>
          <p:nvPr/>
        </p:nvSpPr>
        <p:spPr>
          <a:xfrm>
            <a:off x="2179183" y="6826068"/>
            <a:ext cx="6851587" cy="1077187"/>
          </a:xfrm>
          <a:custGeom>
            <a:avLst/>
            <a:gdLst/>
            <a:ahLst/>
            <a:cxnLst/>
            <a:rect l="l" t="t" r="r" b="b"/>
            <a:pathLst>
              <a:path w="6851587" h="1077187">
                <a:moveTo>
                  <a:pt x="0" y="0"/>
                </a:moveTo>
                <a:lnTo>
                  <a:pt x="6851587" y="0"/>
                </a:lnTo>
                <a:lnTo>
                  <a:pt x="6851587" y="1077187"/>
                </a:lnTo>
                <a:lnTo>
                  <a:pt x="0" y="1077187"/>
                </a:lnTo>
                <a:lnTo>
                  <a:pt x="0" y="0"/>
                </a:lnTo>
                <a:close/>
              </a:path>
            </a:pathLst>
          </a:custGeom>
          <a:blipFill>
            <a:blip r:embed="rId2"/>
            <a:stretch>
              <a:fillRect t="-25622"/>
            </a:stretch>
          </a:blipFill>
        </p:spPr>
      </p:sp>
      <p:grpSp>
        <p:nvGrpSpPr>
          <p:cNvPr id="9" name="Group 9"/>
          <p:cNvGrpSpPr/>
          <p:nvPr/>
        </p:nvGrpSpPr>
        <p:grpSpPr>
          <a:xfrm>
            <a:off x="1066801" y="3060046"/>
            <a:ext cx="7963969" cy="4674254"/>
            <a:chOff x="0" y="0"/>
            <a:chExt cx="11289030" cy="6350000"/>
          </a:xfrm>
        </p:grpSpPr>
        <p:sp>
          <p:nvSpPr>
            <p:cNvPr id="10" name="Freeform 10"/>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5"/>
              <a:stretch>
                <a:fillRect t="-83513" b="-83513"/>
              </a:stretch>
            </a:blipFill>
          </p:spPr>
        </p:sp>
      </p:grpSp>
      <p:sp>
        <p:nvSpPr>
          <p:cNvPr id="11" name="TextBox 11"/>
          <p:cNvSpPr txBox="1"/>
          <p:nvPr/>
        </p:nvSpPr>
        <p:spPr>
          <a:xfrm>
            <a:off x="1295400" y="4779944"/>
            <a:ext cx="7302392" cy="987450"/>
          </a:xfrm>
          <a:prstGeom prst="rect">
            <a:avLst/>
          </a:prstGeom>
        </p:spPr>
        <p:txBody>
          <a:bodyPr wrap="square" lIns="0" tIns="0" rIns="0" bIns="0" rtlCol="0" anchor="t">
            <a:spAutoFit/>
          </a:bodyPr>
          <a:lstStyle/>
          <a:p>
            <a:pPr marL="0" lvl="0" indent="0" algn="ctr">
              <a:lnSpc>
                <a:spcPts val="7692"/>
              </a:lnSpc>
              <a:spcBef>
                <a:spcPct val="0"/>
              </a:spcBef>
            </a:pPr>
            <a:r>
              <a:rPr lang="uk-UA" sz="7200" u="none" strike="noStrike" dirty="0" smtClean="0">
                <a:solidFill>
                  <a:srgbClr val="FFFFFF"/>
                </a:solidFill>
                <a:latin typeface="Archivo Black"/>
              </a:rPr>
              <a:t>ДЯКУЮ ЗА УВАГУ!</a:t>
            </a:r>
            <a:endParaRPr lang="en-US" sz="7200" u="none" strike="noStrike" dirty="0">
              <a:solidFill>
                <a:srgbClr val="FFFFFF"/>
              </a:solidFill>
              <a:latin typeface="Archivo Black"/>
            </a:endParaRPr>
          </a:p>
        </p:txBody>
      </p:sp>
      <p:sp>
        <p:nvSpPr>
          <p:cNvPr id="12" name="Freeform 12"/>
          <p:cNvSpPr/>
          <p:nvPr/>
        </p:nvSpPr>
        <p:spPr>
          <a:xfrm>
            <a:off x="12924060" y="9846926"/>
            <a:ext cx="2799147" cy="440074"/>
          </a:xfrm>
          <a:custGeom>
            <a:avLst/>
            <a:gdLst/>
            <a:ahLst/>
            <a:cxnLst/>
            <a:rect l="l" t="t" r="r" b="b"/>
            <a:pathLst>
              <a:path w="2799147" h="440074">
                <a:moveTo>
                  <a:pt x="0" y="0"/>
                </a:moveTo>
                <a:lnTo>
                  <a:pt x="2799146" y="0"/>
                </a:lnTo>
                <a:lnTo>
                  <a:pt x="2799146" y="440074"/>
                </a:lnTo>
                <a:lnTo>
                  <a:pt x="0" y="440074"/>
                </a:lnTo>
                <a:lnTo>
                  <a:pt x="0" y="0"/>
                </a:lnTo>
                <a:close/>
              </a:path>
            </a:pathLst>
          </a:custGeom>
          <a:blipFill>
            <a:blip r:embed="rId2"/>
            <a:stretch>
              <a:fillRect t="-25622"/>
            </a:stretch>
          </a:blipFill>
        </p:spPr>
      </p:sp>
      <p:grpSp>
        <p:nvGrpSpPr>
          <p:cNvPr id="13" name="Group 13"/>
          <p:cNvGrpSpPr/>
          <p:nvPr/>
        </p:nvGrpSpPr>
        <p:grpSpPr>
          <a:xfrm>
            <a:off x="12924060" y="7191421"/>
            <a:ext cx="2799147" cy="2799147"/>
            <a:chOff x="0" y="0"/>
            <a:chExt cx="6350000" cy="6350000"/>
          </a:xfrm>
        </p:grpSpPr>
        <p:sp>
          <p:nvSpPr>
            <p:cNvPr id="14" name="Freeform 1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6"/>
              <a:stretch>
                <a:fillRect l="-25155" r="-25155"/>
              </a:stretch>
            </a:blipFill>
          </p:spPr>
        </p:sp>
      </p:grpSp>
      <p:sp>
        <p:nvSpPr>
          <p:cNvPr id="15" name="Freeform 15"/>
          <p:cNvSpPr/>
          <p:nvPr/>
        </p:nvSpPr>
        <p:spPr>
          <a:xfrm>
            <a:off x="12924060" y="6382896"/>
            <a:ext cx="2799147" cy="440074"/>
          </a:xfrm>
          <a:custGeom>
            <a:avLst/>
            <a:gdLst/>
            <a:ahLst/>
            <a:cxnLst/>
            <a:rect l="l" t="t" r="r" b="b"/>
            <a:pathLst>
              <a:path w="2799147" h="440074">
                <a:moveTo>
                  <a:pt x="0" y="0"/>
                </a:moveTo>
                <a:lnTo>
                  <a:pt x="2799146" y="0"/>
                </a:lnTo>
                <a:lnTo>
                  <a:pt x="2799146" y="440074"/>
                </a:lnTo>
                <a:lnTo>
                  <a:pt x="0" y="440074"/>
                </a:lnTo>
                <a:lnTo>
                  <a:pt x="0" y="0"/>
                </a:lnTo>
                <a:close/>
              </a:path>
            </a:pathLst>
          </a:custGeom>
          <a:blipFill>
            <a:blip r:embed="rId2"/>
            <a:stretch>
              <a:fillRect t="-25622"/>
            </a:stretch>
          </a:blipFill>
        </p:spPr>
      </p:sp>
      <p:grpSp>
        <p:nvGrpSpPr>
          <p:cNvPr id="16" name="Group 16"/>
          <p:cNvGrpSpPr/>
          <p:nvPr/>
        </p:nvGrpSpPr>
        <p:grpSpPr>
          <a:xfrm>
            <a:off x="12924060" y="3727391"/>
            <a:ext cx="2799147" cy="2799147"/>
            <a:chOff x="0" y="0"/>
            <a:chExt cx="6350000" cy="6350000"/>
          </a:xfrm>
        </p:grpSpPr>
        <p:sp>
          <p:nvSpPr>
            <p:cNvPr id="17" name="Freeform 1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24991" r="-24991"/>
              </a:stretch>
            </a:blipFill>
          </p:spPr>
        </p:sp>
      </p:grpSp>
      <p:sp>
        <p:nvSpPr>
          <p:cNvPr id="18" name="Freeform 18"/>
          <p:cNvSpPr/>
          <p:nvPr/>
        </p:nvSpPr>
        <p:spPr>
          <a:xfrm>
            <a:off x="12924060" y="2915843"/>
            <a:ext cx="2799147" cy="440074"/>
          </a:xfrm>
          <a:custGeom>
            <a:avLst/>
            <a:gdLst/>
            <a:ahLst/>
            <a:cxnLst/>
            <a:rect l="l" t="t" r="r" b="b"/>
            <a:pathLst>
              <a:path w="2799147" h="440074">
                <a:moveTo>
                  <a:pt x="0" y="0"/>
                </a:moveTo>
                <a:lnTo>
                  <a:pt x="2799146" y="0"/>
                </a:lnTo>
                <a:lnTo>
                  <a:pt x="2799146" y="440073"/>
                </a:lnTo>
                <a:lnTo>
                  <a:pt x="0" y="440073"/>
                </a:lnTo>
                <a:lnTo>
                  <a:pt x="0" y="0"/>
                </a:lnTo>
                <a:close/>
              </a:path>
            </a:pathLst>
          </a:custGeom>
          <a:blipFill>
            <a:blip r:embed="rId2"/>
            <a:stretch>
              <a:fillRect t="-25622"/>
            </a:stretch>
          </a:blipFill>
        </p:spPr>
      </p:sp>
      <p:grpSp>
        <p:nvGrpSpPr>
          <p:cNvPr id="19" name="Group 19"/>
          <p:cNvGrpSpPr/>
          <p:nvPr/>
        </p:nvGrpSpPr>
        <p:grpSpPr>
          <a:xfrm>
            <a:off x="12924060" y="260338"/>
            <a:ext cx="2799147" cy="2799147"/>
            <a:chOff x="0" y="0"/>
            <a:chExt cx="6350000" cy="6350000"/>
          </a:xfrm>
        </p:grpSpPr>
        <p:sp>
          <p:nvSpPr>
            <p:cNvPr id="20" name="Freeform 20"/>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7"/>
              <a:stretch>
                <a:fillRect l="-24991" r="-24991"/>
              </a:stretch>
            </a:blipFill>
          </p:spPr>
        </p:sp>
      </p:grpSp>
      <p:sp>
        <p:nvSpPr>
          <p:cNvPr id="21" name="Freeform 21"/>
          <p:cNvSpPr/>
          <p:nvPr/>
        </p:nvSpPr>
        <p:spPr>
          <a:xfrm>
            <a:off x="16189931" y="7929174"/>
            <a:ext cx="2799147" cy="440074"/>
          </a:xfrm>
          <a:custGeom>
            <a:avLst/>
            <a:gdLst/>
            <a:ahLst/>
            <a:cxnLst/>
            <a:rect l="l" t="t" r="r" b="b"/>
            <a:pathLst>
              <a:path w="2799147" h="440074">
                <a:moveTo>
                  <a:pt x="0" y="0"/>
                </a:moveTo>
                <a:lnTo>
                  <a:pt x="2799147" y="0"/>
                </a:lnTo>
                <a:lnTo>
                  <a:pt x="2799147" y="440073"/>
                </a:lnTo>
                <a:lnTo>
                  <a:pt x="0" y="440073"/>
                </a:lnTo>
                <a:lnTo>
                  <a:pt x="0" y="0"/>
                </a:lnTo>
                <a:close/>
              </a:path>
            </a:pathLst>
          </a:custGeom>
          <a:blipFill>
            <a:blip r:embed="rId2"/>
            <a:stretch>
              <a:fillRect t="-25622"/>
            </a:stretch>
          </a:blipFill>
        </p:spPr>
      </p:sp>
      <p:grpSp>
        <p:nvGrpSpPr>
          <p:cNvPr id="22" name="Group 22"/>
          <p:cNvGrpSpPr/>
          <p:nvPr/>
        </p:nvGrpSpPr>
        <p:grpSpPr>
          <a:xfrm>
            <a:off x="16189931" y="5273669"/>
            <a:ext cx="2799147" cy="2799147"/>
            <a:chOff x="0" y="0"/>
            <a:chExt cx="6350000" cy="6350000"/>
          </a:xfrm>
        </p:grpSpPr>
        <p:sp>
          <p:nvSpPr>
            <p:cNvPr id="23" name="Freeform 2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8"/>
              <a:stretch>
                <a:fillRect t="-24985" b="-24985"/>
              </a:stretch>
            </a:blipFill>
          </p:spPr>
        </p:sp>
      </p:grpSp>
      <p:sp>
        <p:nvSpPr>
          <p:cNvPr id="24" name="Freeform 24"/>
          <p:cNvSpPr/>
          <p:nvPr/>
        </p:nvSpPr>
        <p:spPr>
          <a:xfrm>
            <a:off x="16189931" y="4465144"/>
            <a:ext cx="2799147" cy="440074"/>
          </a:xfrm>
          <a:custGeom>
            <a:avLst/>
            <a:gdLst/>
            <a:ahLst/>
            <a:cxnLst/>
            <a:rect l="l" t="t" r="r" b="b"/>
            <a:pathLst>
              <a:path w="2799147" h="440074">
                <a:moveTo>
                  <a:pt x="0" y="0"/>
                </a:moveTo>
                <a:lnTo>
                  <a:pt x="2799147" y="0"/>
                </a:lnTo>
                <a:lnTo>
                  <a:pt x="2799147" y="440073"/>
                </a:lnTo>
                <a:lnTo>
                  <a:pt x="0" y="440073"/>
                </a:lnTo>
                <a:lnTo>
                  <a:pt x="0" y="0"/>
                </a:lnTo>
                <a:close/>
              </a:path>
            </a:pathLst>
          </a:custGeom>
          <a:blipFill>
            <a:blip r:embed="rId2"/>
            <a:stretch>
              <a:fillRect t="-25622"/>
            </a:stretch>
          </a:blipFill>
        </p:spPr>
      </p:sp>
      <p:grpSp>
        <p:nvGrpSpPr>
          <p:cNvPr id="25" name="Group 25"/>
          <p:cNvGrpSpPr/>
          <p:nvPr/>
        </p:nvGrpSpPr>
        <p:grpSpPr>
          <a:xfrm>
            <a:off x="16189931" y="1809639"/>
            <a:ext cx="2799147" cy="2799147"/>
            <a:chOff x="0" y="0"/>
            <a:chExt cx="6350000" cy="6350000"/>
          </a:xfrm>
        </p:grpSpPr>
        <p:sp>
          <p:nvSpPr>
            <p:cNvPr id="26" name="Freeform 2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9"/>
              <a:stretch>
                <a:fillRect l="-25015" r="-25015"/>
              </a:stretch>
            </a:blipFill>
          </p:spPr>
        </p:sp>
      </p:grpSp>
      <p:sp>
        <p:nvSpPr>
          <p:cNvPr id="27" name="Freeform 27"/>
          <p:cNvSpPr/>
          <p:nvPr/>
        </p:nvSpPr>
        <p:spPr>
          <a:xfrm>
            <a:off x="16189931" y="998090"/>
            <a:ext cx="2799147" cy="440074"/>
          </a:xfrm>
          <a:custGeom>
            <a:avLst/>
            <a:gdLst/>
            <a:ahLst/>
            <a:cxnLst/>
            <a:rect l="l" t="t" r="r" b="b"/>
            <a:pathLst>
              <a:path w="2799147" h="440074">
                <a:moveTo>
                  <a:pt x="0" y="0"/>
                </a:moveTo>
                <a:lnTo>
                  <a:pt x="2799147" y="0"/>
                </a:lnTo>
                <a:lnTo>
                  <a:pt x="2799147" y="440074"/>
                </a:lnTo>
                <a:lnTo>
                  <a:pt x="0" y="440074"/>
                </a:lnTo>
                <a:lnTo>
                  <a:pt x="0" y="0"/>
                </a:lnTo>
                <a:close/>
              </a:path>
            </a:pathLst>
          </a:custGeom>
          <a:blipFill>
            <a:blip r:embed="rId2"/>
            <a:stretch>
              <a:fillRect t="-25622"/>
            </a:stretch>
          </a:blipFill>
        </p:spPr>
      </p:sp>
      <p:grpSp>
        <p:nvGrpSpPr>
          <p:cNvPr id="28" name="Group 28"/>
          <p:cNvGrpSpPr/>
          <p:nvPr/>
        </p:nvGrpSpPr>
        <p:grpSpPr>
          <a:xfrm>
            <a:off x="16189931" y="-1657415"/>
            <a:ext cx="2799147" cy="2799147"/>
            <a:chOff x="0" y="0"/>
            <a:chExt cx="6350000" cy="6350000"/>
          </a:xfrm>
        </p:grpSpPr>
        <p:sp>
          <p:nvSpPr>
            <p:cNvPr id="29" name="Freeform 29"/>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3"/>
              <a:stretch>
                <a:fillRect l="-30016" r="-30016"/>
              </a:stretch>
            </a:blipFill>
          </p:spPr>
        </p:sp>
      </p:grpSp>
      <p:grpSp>
        <p:nvGrpSpPr>
          <p:cNvPr id="30" name="Group 30"/>
          <p:cNvGrpSpPr/>
          <p:nvPr/>
        </p:nvGrpSpPr>
        <p:grpSpPr>
          <a:xfrm>
            <a:off x="16189931" y="8703201"/>
            <a:ext cx="2799147" cy="2799147"/>
            <a:chOff x="0" y="0"/>
            <a:chExt cx="6350000" cy="6350000"/>
          </a:xfrm>
        </p:grpSpPr>
        <p:sp>
          <p:nvSpPr>
            <p:cNvPr id="31" name="Freeform 31"/>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5"/>
              <a:stretch>
                <a:fillRect t="-25078" b="-25078"/>
              </a:stretch>
            </a:blipFill>
          </p:spPr>
        </p:sp>
      </p:grpSp>
      <p:pic>
        <p:nvPicPr>
          <p:cNvPr id="32" name="Рисунок 31"/>
          <p:cNvPicPr>
            <a:picLocks noChangeAspect="1"/>
          </p:cNvPicPr>
          <p:nvPr/>
        </p:nvPicPr>
        <p:blipFill>
          <a:blip r:embed="rId10"/>
          <a:stretch>
            <a:fillRect/>
          </a:stretch>
        </p:blipFill>
        <p:spPr>
          <a:xfrm>
            <a:off x="12268200" y="425210"/>
            <a:ext cx="5608806" cy="59746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27248"/>
            <a:ext cx="18288000" cy="10314248"/>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rot="1844104">
            <a:off x="6380559" y="2491180"/>
            <a:ext cx="13471756" cy="1426670"/>
          </a:xfrm>
          <a:custGeom>
            <a:avLst/>
            <a:gdLst/>
            <a:ahLst/>
            <a:cxnLst/>
            <a:rect l="l" t="t" r="r" b="b"/>
            <a:pathLst>
              <a:path w="13471756" h="1426670">
                <a:moveTo>
                  <a:pt x="0" y="0"/>
                </a:moveTo>
                <a:lnTo>
                  <a:pt x="13471756" y="0"/>
                </a:lnTo>
                <a:lnTo>
                  <a:pt x="13471756" y="1426671"/>
                </a:lnTo>
                <a:lnTo>
                  <a:pt x="0" y="1426671"/>
                </a:lnTo>
                <a:lnTo>
                  <a:pt x="0" y="0"/>
                </a:lnTo>
                <a:close/>
              </a:path>
            </a:pathLst>
          </a:custGeom>
          <a:blipFill>
            <a:blip r:embed="rId3"/>
            <a:stretch>
              <a:fillRect t="-86495"/>
            </a:stretch>
          </a:blipFill>
        </p:spPr>
      </p:sp>
      <p:grpSp>
        <p:nvGrpSpPr>
          <p:cNvPr id="4" name="Group 4"/>
          <p:cNvGrpSpPr>
            <a:grpSpLocks noChangeAspect="1"/>
          </p:cNvGrpSpPr>
          <p:nvPr/>
        </p:nvGrpSpPr>
        <p:grpSpPr>
          <a:xfrm>
            <a:off x="7613275" y="0"/>
            <a:ext cx="10674725" cy="6004533"/>
            <a:chOff x="0" y="0"/>
            <a:chExt cx="6089457" cy="3425320"/>
          </a:xfrm>
        </p:grpSpPr>
        <p:sp>
          <p:nvSpPr>
            <p:cNvPr id="5" name="Freeform 5"/>
            <p:cNvSpPr/>
            <p:nvPr/>
          </p:nvSpPr>
          <p:spPr>
            <a:xfrm>
              <a:off x="0" y="0"/>
              <a:ext cx="6089457" cy="3425320"/>
            </a:xfrm>
            <a:custGeom>
              <a:avLst/>
              <a:gdLst/>
              <a:ahLst/>
              <a:cxnLst/>
              <a:rect l="l" t="t" r="r" b="b"/>
              <a:pathLst>
                <a:path w="6089457" h="3425320">
                  <a:moveTo>
                    <a:pt x="6089457" y="3425320"/>
                  </a:moveTo>
                  <a:lnTo>
                    <a:pt x="6089457" y="0"/>
                  </a:lnTo>
                  <a:lnTo>
                    <a:pt x="0" y="0"/>
                  </a:lnTo>
                  <a:cubicBezTo>
                    <a:pt x="2029819" y="1141773"/>
                    <a:pt x="4059638" y="2283546"/>
                    <a:pt x="6089457" y="3425320"/>
                  </a:cubicBezTo>
                  <a:close/>
                </a:path>
              </a:pathLst>
            </a:custGeom>
            <a:solidFill>
              <a:srgbClr val="539BE0"/>
            </a:solidFill>
          </p:spPr>
        </p:sp>
        <p:sp>
          <p:nvSpPr>
            <p:cNvPr id="6" name="Freeform 6"/>
            <p:cNvSpPr/>
            <p:nvPr/>
          </p:nvSpPr>
          <p:spPr>
            <a:xfrm>
              <a:off x="0" y="0"/>
              <a:ext cx="6089457" cy="3425320"/>
            </a:xfrm>
            <a:custGeom>
              <a:avLst/>
              <a:gdLst/>
              <a:ahLst/>
              <a:cxnLst/>
              <a:rect l="l" t="t" r="r" b="b"/>
              <a:pathLst>
                <a:path w="6089457" h="3425320">
                  <a:moveTo>
                    <a:pt x="6089457" y="3425320"/>
                  </a:moveTo>
                  <a:lnTo>
                    <a:pt x="6089457" y="0"/>
                  </a:lnTo>
                  <a:lnTo>
                    <a:pt x="0" y="0"/>
                  </a:lnTo>
                  <a:cubicBezTo>
                    <a:pt x="2029819" y="1141773"/>
                    <a:pt x="4059638" y="2283546"/>
                    <a:pt x="6089457" y="3425320"/>
                  </a:cubicBezTo>
                  <a:close/>
                </a:path>
              </a:pathLst>
            </a:custGeom>
            <a:blipFill>
              <a:blip r:embed="rId4"/>
              <a:stretch>
                <a:fillRect t="-9259" b="-9259"/>
              </a:stretch>
            </a:blipFill>
          </p:spPr>
        </p:sp>
      </p:grpSp>
      <p:grpSp>
        <p:nvGrpSpPr>
          <p:cNvPr id="7" name="Group 7"/>
          <p:cNvGrpSpPr/>
          <p:nvPr/>
        </p:nvGrpSpPr>
        <p:grpSpPr>
          <a:xfrm>
            <a:off x="890417" y="1872969"/>
            <a:ext cx="6857777" cy="2250758"/>
            <a:chOff x="0" y="0"/>
            <a:chExt cx="2161091" cy="533778"/>
          </a:xfrm>
        </p:grpSpPr>
        <p:sp>
          <p:nvSpPr>
            <p:cNvPr id="8" name="Freeform 8"/>
            <p:cNvSpPr/>
            <p:nvPr/>
          </p:nvSpPr>
          <p:spPr>
            <a:xfrm>
              <a:off x="0" y="0"/>
              <a:ext cx="2161091" cy="533778"/>
            </a:xfrm>
            <a:custGeom>
              <a:avLst/>
              <a:gdLst/>
              <a:ahLst/>
              <a:cxnLst/>
              <a:rect l="l" t="t" r="r" b="b"/>
              <a:pathLst>
                <a:path w="2161091" h="533778">
                  <a:moveTo>
                    <a:pt x="13451" y="0"/>
                  </a:moveTo>
                  <a:lnTo>
                    <a:pt x="2147640" y="0"/>
                  </a:lnTo>
                  <a:cubicBezTo>
                    <a:pt x="2151207" y="0"/>
                    <a:pt x="2154629" y="1417"/>
                    <a:pt x="2157151" y="3940"/>
                  </a:cubicBezTo>
                  <a:cubicBezTo>
                    <a:pt x="2159674" y="6462"/>
                    <a:pt x="2161091" y="9883"/>
                    <a:pt x="2161091" y="13451"/>
                  </a:cubicBezTo>
                  <a:lnTo>
                    <a:pt x="2161091" y="520327"/>
                  </a:lnTo>
                  <a:cubicBezTo>
                    <a:pt x="2161091" y="527756"/>
                    <a:pt x="2155069" y="533778"/>
                    <a:pt x="2147640" y="533778"/>
                  </a:cubicBezTo>
                  <a:lnTo>
                    <a:pt x="13451" y="533778"/>
                  </a:lnTo>
                  <a:cubicBezTo>
                    <a:pt x="6022" y="533778"/>
                    <a:pt x="0" y="527756"/>
                    <a:pt x="0" y="520327"/>
                  </a:cubicBezTo>
                  <a:lnTo>
                    <a:pt x="0" y="13451"/>
                  </a:lnTo>
                  <a:cubicBezTo>
                    <a:pt x="0" y="6022"/>
                    <a:pt x="6022" y="0"/>
                    <a:pt x="13451" y="0"/>
                  </a:cubicBezTo>
                  <a:close/>
                </a:path>
              </a:pathLst>
            </a:custGeom>
            <a:solidFill>
              <a:srgbClr val="131211"/>
            </a:solidFill>
          </p:spPr>
        </p:sp>
        <p:sp>
          <p:nvSpPr>
            <p:cNvPr id="9" name="TextBox 9"/>
            <p:cNvSpPr txBox="1"/>
            <p:nvPr/>
          </p:nvSpPr>
          <p:spPr>
            <a:xfrm>
              <a:off x="0" y="-19050"/>
              <a:ext cx="2161091" cy="552828"/>
            </a:xfrm>
            <a:prstGeom prst="rect">
              <a:avLst/>
            </a:prstGeom>
          </p:spPr>
          <p:txBody>
            <a:bodyPr lIns="50800" tIns="50800" rIns="50800" bIns="50800" rtlCol="0" anchor="ctr"/>
            <a:lstStyle/>
            <a:p>
              <a:pPr algn="ctr">
                <a:lnSpc>
                  <a:spcPts val="2859"/>
                </a:lnSpc>
              </a:pPr>
              <a:endParaRPr/>
            </a:p>
          </p:txBody>
        </p:sp>
      </p:grpSp>
      <p:grpSp>
        <p:nvGrpSpPr>
          <p:cNvPr id="11" name="Group 11"/>
          <p:cNvGrpSpPr/>
          <p:nvPr/>
        </p:nvGrpSpPr>
        <p:grpSpPr>
          <a:xfrm>
            <a:off x="7236461" y="1827935"/>
            <a:ext cx="2950827" cy="2261151"/>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a:ln w="161925" cap="sq">
              <a:solidFill>
                <a:srgbClr val="000000"/>
              </a:solidFill>
              <a:prstDash val="solid"/>
              <a:miter/>
            </a:ln>
          </p:spPr>
        </p:sp>
        <p:sp>
          <p:nvSpPr>
            <p:cNvPr id="13" name="TextBox 13"/>
            <p:cNvSpPr txBox="1"/>
            <p:nvPr/>
          </p:nvSpPr>
          <p:spPr>
            <a:xfrm>
              <a:off x="114300" y="-19050"/>
              <a:ext cx="584200" cy="717550"/>
            </a:xfrm>
            <a:prstGeom prst="rect">
              <a:avLst/>
            </a:prstGeom>
          </p:spPr>
          <p:txBody>
            <a:bodyPr lIns="50800" tIns="50800" rIns="50800" bIns="50800" rtlCol="0" anchor="ctr"/>
            <a:lstStyle/>
            <a:p>
              <a:pPr algn="ctr">
                <a:lnSpc>
                  <a:spcPts val="2859"/>
                </a:lnSpc>
              </a:pPr>
              <a:endParaRPr/>
            </a:p>
          </p:txBody>
        </p:sp>
      </p:grpSp>
      <p:sp>
        <p:nvSpPr>
          <p:cNvPr id="14" name="TextBox 14"/>
          <p:cNvSpPr txBox="1"/>
          <p:nvPr/>
        </p:nvSpPr>
        <p:spPr>
          <a:xfrm>
            <a:off x="1169449" y="2151962"/>
            <a:ext cx="6015473" cy="1692771"/>
          </a:xfrm>
          <a:prstGeom prst="rect">
            <a:avLst/>
          </a:prstGeom>
        </p:spPr>
        <p:txBody>
          <a:bodyPr wrap="square" lIns="0" tIns="0" rIns="0" bIns="0" rtlCol="0" anchor="t">
            <a:spAutoFit/>
          </a:bodyPr>
          <a:lstStyle/>
          <a:p>
            <a:r>
              <a:rPr lang="uk-UA" b="1" spc="155" dirty="0">
                <a:solidFill>
                  <a:srgbClr val="F2F4F5"/>
                </a:solidFill>
                <a:latin typeface="Montserrat Light"/>
              </a:rPr>
              <a:t>Мета наукової роботи</a:t>
            </a:r>
            <a:r>
              <a:rPr lang="uk-UA" spc="155" dirty="0">
                <a:solidFill>
                  <a:srgbClr val="F2F4F5"/>
                </a:solidFill>
                <a:latin typeface="Montserrat Light"/>
              </a:rPr>
              <a:t>: розробка та обґрунтування концепції онлайн-платформи «</a:t>
            </a:r>
            <a:r>
              <a:rPr lang="en-US" spc="155" dirty="0" err="1">
                <a:solidFill>
                  <a:srgbClr val="F2F4F5"/>
                </a:solidFill>
                <a:latin typeface="Montserrat Light"/>
              </a:rPr>
              <a:t>Inclusio</a:t>
            </a:r>
            <a:r>
              <a:rPr lang="en-US" spc="155" dirty="0">
                <a:solidFill>
                  <a:srgbClr val="F2F4F5"/>
                </a:solidFill>
                <a:latin typeface="Montserrat Light"/>
              </a:rPr>
              <a:t>», </a:t>
            </a:r>
            <a:r>
              <a:rPr lang="uk-UA" spc="155" dirty="0">
                <a:solidFill>
                  <a:srgbClr val="F2F4F5"/>
                </a:solidFill>
                <a:latin typeface="Montserrat Light"/>
              </a:rPr>
              <a:t>яка надаватиме людям з інвалідністю доступ до ринку, підвищуватиме їхню видимість та підтримуватиме їхні підприємницькі зусилля</a:t>
            </a:r>
            <a:r>
              <a:rPr lang="uk-UA" sz="1585" spc="155" dirty="0">
                <a:solidFill>
                  <a:srgbClr val="F2F4F5"/>
                </a:solidFill>
                <a:latin typeface="Montserrat Light"/>
              </a:rPr>
              <a:t>.</a:t>
            </a:r>
          </a:p>
        </p:txBody>
      </p:sp>
      <p:grpSp>
        <p:nvGrpSpPr>
          <p:cNvPr id="15" name="Group 15"/>
          <p:cNvGrpSpPr/>
          <p:nvPr/>
        </p:nvGrpSpPr>
        <p:grpSpPr>
          <a:xfrm>
            <a:off x="7930999" y="4689809"/>
            <a:ext cx="6934823" cy="1910665"/>
            <a:chOff x="0" y="0"/>
            <a:chExt cx="2161091" cy="533778"/>
          </a:xfrm>
        </p:grpSpPr>
        <p:sp>
          <p:nvSpPr>
            <p:cNvPr id="16" name="Freeform 16"/>
            <p:cNvSpPr/>
            <p:nvPr/>
          </p:nvSpPr>
          <p:spPr>
            <a:xfrm>
              <a:off x="0" y="0"/>
              <a:ext cx="2161091" cy="533778"/>
            </a:xfrm>
            <a:custGeom>
              <a:avLst/>
              <a:gdLst/>
              <a:ahLst/>
              <a:cxnLst/>
              <a:rect l="l" t="t" r="r" b="b"/>
              <a:pathLst>
                <a:path w="2161091" h="533778">
                  <a:moveTo>
                    <a:pt x="13451" y="0"/>
                  </a:moveTo>
                  <a:lnTo>
                    <a:pt x="2147640" y="0"/>
                  </a:lnTo>
                  <a:cubicBezTo>
                    <a:pt x="2151207" y="0"/>
                    <a:pt x="2154629" y="1417"/>
                    <a:pt x="2157151" y="3940"/>
                  </a:cubicBezTo>
                  <a:cubicBezTo>
                    <a:pt x="2159674" y="6462"/>
                    <a:pt x="2161091" y="9883"/>
                    <a:pt x="2161091" y="13451"/>
                  </a:cubicBezTo>
                  <a:lnTo>
                    <a:pt x="2161091" y="520327"/>
                  </a:lnTo>
                  <a:cubicBezTo>
                    <a:pt x="2161091" y="527756"/>
                    <a:pt x="2155069" y="533778"/>
                    <a:pt x="2147640" y="533778"/>
                  </a:cubicBezTo>
                  <a:lnTo>
                    <a:pt x="13451" y="533778"/>
                  </a:lnTo>
                  <a:cubicBezTo>
                    <a:pt x="6022" y="533778"/>
                    <a:pt x="0" y="527756"/>
                    <a:pt x="0" y="520327"/>
                  </a:cubicBezTo>
                  <a:lnTo>
                    <a:pt x="0" y="13451"/>
                  </a:lnTo>
                  <a:cubicBezTo>
                    <a:pt x="0" y="6022"/>
                    <a:pt x="6022" y="0"/>
                    <a:pt x="13451" y="0"/>
                  </a:cubicBezTo>
                  <a:close/>
                </a:path>
              </a:pathLst>
            </a:custGeom>
            <a:solidFill>
              <a:srgbClr val="131211"/>
            </a:solidFill>
          </p:spPr>
        </p:sp>
        <p:sp>
          <p:nvSpPr>
            <p:cNvPr id="17" name="TextBox 17"/>
            <p:cNvSpPr txBox="1"/>
            <p:nvPr/>
          </p:nvSpPr>
          <p:spPr>
            <a:xfrm>
              <a:off x="0" y="-19050"/>
              <a:ext cx="2161091" cy="552828"/>
            </a:xfrm>
            <a:prstGeom prst="rect">
              <a:avLst/>
            </a:prstGeom>
          </p:spPr>
          <p:txBody>
            <a:bodyPr lIns="50800" tIns="50800" rIns="50800" bIns="50800" rtlCol="0" anchor="ctr"/>
            <a:lstStyle/>
            <a:p>
              <a:pPr algn="ctr">
                <a:lnSpc>
                  <a:spcPts val="2859"/>
                </a:lnSpc>
              </a:pPr>
              <a:endParaRPr/>
            </a:p>
          </p:txBody>
        </p:sp>
      </p:grpSp>
      <p:grpSp>
        <p:nvGrpSpPr>
          <p:cNvPr id="18" name="Group 18"/>
          <p:cNvGrpSpPr/>
          <p:nvPr/>
        </p:nvGrpSpPr>
        <p:grpSpPr>
          <a:xfrm>
            <a:off x="5410201" y="4508919"/>
            <a:ext cx="2933292" cy="2318368"/>
            <a:chOff x="0" y="0"/>
            <a:chExt cx="812800" cy="698500"/>
          </a:xfrm>
        </p:grpSpPr>
        <p:sp>
          <p:nvSpPr>
            <p:cNvPr id="19" name="Freeform 1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a:ln w="161925" cap="sq">
              <a:solidFill>
                <a:srgbClr val="000000"/>
              </a:solidFill>
              <a:prstDash val="solid"/>
              <a:miter/>
            </a:ln>
          </p:spPr>
        </p:sp>
        <p:sp>
          <p:nvSpPr>
            <p:cNvPr id="20" name="TextBox 20"/>
            <p:cNvSpPr txBox="1"/>
            <p:nvPr/>
          </p:nvSpPr>
          <p:spPr>
            <a:xfrm>
              <a:off x="114300" y="-19050"/>
              <a:ext cx="584200" cy="717550"/>
            </a:xfrm>
            <a:prstGeom prst="rect">
              <a:avLst/>
            </a:prstGeom>
          </p:spPr>
          <p:txBody>
            <a:bodyPr lIns="50800" tIns="50800" rIns="50800" bIns="50800" rtlCol="0" anchor="ctr"/>
            <a:lstStyle/>
            <a:p>
              <a:pPr algn="ctr">
                <a:lnSpc>
                  <a:spcPts val="2859"/>
                </a:lnSpc>
              </a:pPr>
              <a:endParaRPr/>
            </a:p>
          </p:txBody>
        </p:sp>
      </p:grpSp>
      <p:sp>
        <p:nvSpPr>
          <p:cNvPr id="21" name="TextBox 21"/>
          <p:cNvSpPr txBox="1"/>
          <p:nvPr/>
        </p:nvSpPr>
        <p:spPr>
          <a:xfrm>
            <a:off x="8479555" y="5111540"/>
            <a:ext cx="6441996" cy="1113125"/>
          </a:xfrm>
          <a:prstGeom prst="rect">
            <a:avLst/>
          </a:prstGeom>
        </p:spPr>
        <p:txBody>
          <a:bodyPr wrap="square" lIns="0" tIns="0" rIns="0" bIns="0" rtlCol="0" anchor="t">
            <a:spAutoFit/>
          </a:bodyPr>
          <a:lstStyle/>
          <a:p>
            <a:pPr>
              <a:lnSpc>
                <a:spcPts val="2187"/>
              </a:lnSpc>
            </a:pPr>
            <a:r>
              <a:rPr lang="uk-UA" b="1" spc="155" dirty="0">
                <a:solidFill>
                  <a:srgbClr val="F2F4F5"/>
                </a:solidFill>
                <a:latin typeface="Montserrat Light"/>
              </a:rPr>
              <a:t>Об’єкт дослідження: </a:t>
            </a:r>
            <a:r>
              <a:rPr lang="uk-UA" spc="155" dirty="0">
                <a:solidFill>
                  <a:srgbClr val="F2F4F5"/>
                </a:solidFill>
                <a:latin typeface="Montserrat Light"/>
              </a:rPr>
              <a:t>особи з інвалідністю. </a:t>
            </a:r>
          </a:p>
          <a:p>
            <a:r>
              <a:rPr lang="uk-UA" b="1" spc="155" dirty="0">
                <a:solidFill>
                  <a:srgbClr val="F2F4F5"/>
                </a:solidFill>
                <a:latin typeface="Montserrat Light"/>
              </a:rPr>
              <a:t>Предмет дослідження: </a:t>
            </a:r>
            <a:r>
              <a:rPr lang="uk-UA" spc="155" dirty="0">
                <a:solidFill>
                  <a:srgbClr val="F2F4F5"/>
                </a:solidFill>
                <a:latin typeface="Montserrat Light"/>
              </a:rPr>
              <a:t>механізм забезпечення заходів зі сприяння соціальної адаптації осіб з інвалідністю.</a:t>
            </a:r>
          </a:p>
        </p:txBody>
      </p:sp>
      <p:grpSp>
        <p:nvGrpSpPr>
          <p:cNvPr id="22" name="Group 22"/>
          <p:cNvGrpSpPr/>
          <p:nvPr/>
        </p:nvGrpSpPr>
        <p:grpSpPr>
          <a:xfrm>
            <a:off x="728202" y="7038423"/>
            <a:ext cx="7364016" cy="3000440"/>
            <a:chOff x="0" y="0"/>
            <a:chExt cx="2161091" cy="533778"/>
          </a:xfrm>
        </p:grpSpPr>
        <p:sp>
          <p:nvSpPr>
            <p:cNvPr id="23" name="Freeform 23"/>
            <p:cNvSpPr/>
            <p:nvPr/>
          </p:nvSpPr>
          <p:spPr>
            <a:xfrm>
              <a:off x="0" y="0"/>
              <a:ext cx="2161091" cy="533778"/>
            </a:xfrm>
            <a:custGeom>
              <a:avLst/>
              <a:gdLst/>
              <a:ahLst/>
              <a:cxnLst/>
              <a:rect l="l" t="t" r="r" b="b"/>
              <a:pathLst>
                <a:path w="2161091" h="533778">
                  <a:moveTo>
                    <a:pt x="13451" y="0"/>
                  </a:moveTo>
                  <a:lnTo>
                    <a:pt x="2147640" y="0"/>
                  </a:lnTo>
                  <a:cubicBezTo>
                    <a:pt x="2151207" y="0"/>
                    <a:pt x="2154629" y="1417"/>
                    <a:pt x="2157151" y="3940"/>
                  </a:cubicBezTo>
                  <a:cubicBezTo>
                    <a:pt x="2159674" y="6462"/>
                    <a:pt x="2161091" y="9883"/>
                    <a:pt x="2161091" y="13451"/>
                  </a:cubicBezTo>
                  <a:lnTo>
                    <a:pt x="2161091" y="520327"/>
                  </a:lnTo>
                  <a:cubicBezTo>
                    <a:pt x="2161091" y="527756"/>
                    <a:pt x="2155069" y="533778"/>
                    <a:pt x="2147640" y="533778"/>
                  </a:cubicBezTo>
                  <a:lnTo>
                    <a:pt x="13451" y="533778"/>
                  </a:lnTo>
                  <a:cubicBezTo>
                    <a:pt x="6022" y="533778"/>
                    <a:pt x="0" y="527756"/>
                    <a:pt x="0" y="520327"/>
                  </a:cubicBezTo>
                  <a:lnTo>
                    <a:pt x="0" y="13451"/>
                  </a:lnTo>
                  <a:cubicBezTo>
                    <a:pt x="0" y="6022"/>
                    <a:pt x="6022" y="0"/>
                    <a:pt x="13451" y="0"/>
                  </a:cubicBezTo>
                  <a:close/>
                </a:path>
              </a:pathLst>
            </a:custGeom>
            <a:solidFill>
              <a:srgbClr val="131211"/>
            </a:solidFill>
          </p:spPr>
        </p:sp>
        <p:sp>
          <p:nvSpPr>
            <p:cNvPr id="24" name="TextBox 24"/>
            <p:cNvSpPr txBox="1"/>
            <p:nvPr/>
          </p:nvSpPr>
          <p:spPr>
            <a:xfrm>
              <a:off x="0" y="-19050"/>
              <a:ext cx="2161091" cy="552828"/>
            </a:xfrm>
            <a:prstGeom prst="rect">
              <a:avLst/>
            </a:prstGeom>
          </p:spPr>
          <p:txBody>
            <a:bodyPr lIns="50800" tIns="50800" rIns="50800" bIns="50800" rtlCol="0" anchor="ctr"/>
            <a:lstStyle/>
            <a:p>
              <a:pPr algn="ctr">
                <a:lnSpc>
                  <a:spcPts val="2859"/>
                </a:lnSpc>
              </a:pPr>
              <a:endParaRPr/>
            </a:p>
          </p:txBody>
        </p:sp>
      </p:grpSp>
      <p:grpSp>
        <p:nvGrpSpPr>
          <p:cNvPr id="25" name="Group 25"/>
          <p:cNvGrpSpPr/>
          <p:nvPr/>
        </p:nvGrpSpPr>
        <p:grpSpPr>
          <a:xfrm>
            <a:off x="7913423" y="7450654"/>
            <a:ext cx="2956782" cy="2332407"/>
            <a:chOff x="0" y="0"/>
            <a:chExt cx="812800" cy="698500"/>
          </a:xfrm>
        </p:grpSpPr>
        <p:sp>
          <p:nvSpPr>
            <p:cNvPr id="26" name="Freeform 2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a:ln w="161925" cap="sq">
              <a:solidFill>
                <a:srgbClr val="000000"/>
              </a:solidFill>
              <a:prstDash val="solid"/>
              <a:miter/>
            </a:ln>
          </p:spPr>
        </p:sp>
        <p:sp>
          <p:nvSpPr>
            <p:cNvPr id="27" name="TextBox 27"/>
            <p:cNvSpPr txBox="1"/>
            <p:nvPr/>
          </p:nvSpPr>
          <p:spPr>
            <a:xfrm>
              <a:off x="114300" y="-19050"/>
              <a:ext cx="584200" cy="717550"/>
            </a:xfrm>
            <a:prstGeom prst="rect">
              <a:avLst/>
            </a:prstGeom>
          </p:spPr>
          <p:txBody>
            <a:bodyPr lIns="50800" tIns="50800" rIns="50800" bIns="50800" rtlCol="0" anchor="ctr"/>
            <a:lstStyle/>
            <a:p>
              <a:pPr algn="ctr">
                <a:lnSpc>
                  <a:spcPts val="2859"/>
                </a:lnSpc>
              </a:pPr>
              <a:endParaRPr/>
            </a:p>
          </p:txBody>
        </p:sp>
      </p:grpSp>
      <p:sp>
        <p:nvSpPr>
          <p:cNvPr id="28" name="TextBox 28"/>
          <p:cNvSpPr txBox="1"/>
          <p:nvPr/>
        </p:nvSpPr>
        <p:spPr>
          <a:xfrm>
            <a:off x="890417" y="7128000"/>
            <a:ext cx="7121193" cy="2821285"/>
          </a:xfrm>
          <a:prstGeom prst="rect">
            <a:avLst/>
          </a:prstGeom>
        </p:spPr>
        <p:txBody>
          <a:bodyPr wrap="square" lIns="0" tIns="0" rIns="0" bIns="0" rtlCol="0" anchor="t">
            <a:spAutoFit/>
          </a:bodyPr>
          <a:lstStyle/>
          <a:p>
            <a:pPr>
              <a:lnSpc>
                <a:spcPts val="2187"/>
              </a:lnSpc>
            </a:pPr>
            <a:r>
              <a:rPr lang="uk-UA" b="1" spc="155" dirty="0">
                <a:solidFill>
                  <a:srgbClr val="F2F4F5"/>
                </a:solidFill>
                <a:latin typeface="Montserrat Light"/>
              </a:rPr>
              <a:t>Завдання роботи</a:t>
            </a:r>
            <a:r>
              <a:rPr lang="uk-UA" spc="155" dirty="0">
                <a:solidFill>
                  <a:srgbClr val="F2F4F5"/>
                </a:solidFill>
                <a:latin typeface="Montserrat Light"/>
              </a:rPr>
              <a:t>: проаналізувати теоретичні та методологічні засади дослідження інклюзивного інноваційного підприємництва; розробити концепцію </a:t>
            </a:r>
            <a:r>
              <a:rPr lang="uk-UA" spc="155" dirty="0" err="1">
                <a:solidFill>
                  <a:srgbClr val="F2F4F5"/>
                </a:solidFill>
                <a:latin typeface="Montserrat Light"/>
              </a:rPr>
              <a:t>стартап-проєкту</a:t>
            </a:r>
            <a:r>
              <a:rPr lang="uk-UA" spc="155" dirty="0">
                <a:solidFill>
                  <a:srgbClr val="F2F4F5"/>
                </a:solidFill>
                <a:latin typeface="Montserrat Light"/>
              </a:rPr>
              <a:t> «</a:t>
            </a:r>
            <a:r>
              <a:rPr lang="en-US" spc="155" dirty="0" err="1">
                <a:solidFill>
                  <a:srgbClr val="F2F4F5"/>
                </a:solidFill>
                <a:latin typeface="Montserrat Light"/>
              </a:rPr>
              <a:t>Inclusio</a:t>
            </a:r>
            <a:r>
              <a:rPr lang="en-US" spc="155" dirty="0">
                <a:solidFill>
                  <a:srgbClr val="F2F4F5"/>
                </a:solidFill>
                <a:latin typeface="Montserrat Light"/>
              </a:rPr>
              <a:t>»; </a:t>
            </a:r>
            <a:r>
              <a:rPr lang="uk-UA" spc="155" dirty="0">
                <a:solidFill>
                  <a:srgbClr val="F2F4F5"/>
                </a:solidFill>
                <a:latin typeface="Montserrat Light"/>
              </a:rPr>
              <a:t>зазначити фінансові аспекти реалізації </a:t>
            </a:r>
            <a:r>
              <a:rPr lang="uk-UA" spc="155" dirty="0" err="1">
                <a:solidFill>
                  <a:srgbClr val="F2F4F5"/>
                </a:solidFill>
                <a:latin typeface="Montserrat Light"/>
              </a:rPr>
              <a:t>проєкту</a:t>
            </a:r>
            <a:r>
              <a:rPr lang="uk-UA" spc="155" dirty="0">
                <a:solidFill>
                  <a:srgbClr val="F2F4F5"/>
                </a:solidFill>
                <a:latin typeface="Montserrat Light"/>
              </a:rPr>
              <a:t> «</a:t>
            </a:r>
            <a:r>
              <a:rPr lang="en-US" spc="155" dirty="0" err="1">
                <a:solidFill>
                  <a:srgbClr val="F2F4F5"/>
                </a:solidFill>
                <a:latin typeface="Montserrat Light"/>
              </a:rPr>
              <a:t>Inclusio</a:t>
            </a:r>
            <a:r>
              <a:rPr lang="en-US" spc="155" dirty="0">
                <a:solidFill>
                  <a:srgbClr val="F2F4F5"/>
                </a:solidFill>
                <a:latin typeface="Montserrat Light"/>
              </a:rPr>
              <a:t>»; </a:t>
            </a:r>
            <a:r>
              <a:rPr lang="uk-UA" spc="155" dirty="0">
                <a:solidFill>
                  <a:srgbClr val="F2F4F5"/>
                </a:solidFill>
                <a:latin typeface="Montserrat Light"/>
              </a:rPr>
              <a:t>визначити шляхи просування і ухвалення </a:t>
            </a:r>
            <a:r>
              <a:rPr lang="uk-UA" spc="155" dirty="0" err="1">
                <a:solidFill>
                  <a:srgbClr val="F2F4F5"/>
                </a:solidFill>
                <a:latin typeface="Montserrat Light"/>
              </a:rPr>
              <a:t>стартапу</a:t>
            </a:r>
            <a:r>
              <a:rPr lang="uk-UA" spc="155" dirty="0">
                <a:solidFill>
                  <a:srgbClr val="F2F4F5"/>
                </a:solidFill>
                <a:latin typeface="Montserrat Light"/>
              </a:rPr>
              <a:t> «</a:t>
            </a:r>
            <a:r>
              <a:rPr lang="en-US" spc="155" dirty="0" err="1">
                <a:solidFill>
                  <a:srgbClr val="F2F4F5"/>
                </a:solidFill>
                <a:latin typeface="Montserrat Light"/>
              </a:rPr>
              <a:t>Inclusio</a:t>
            </a:r>
            <a:r>
              <a:rPr lang="en-US" spc="155" dirty="0">
                <a:solidFill>
                  <a:srgbClr val="F2F4F5"/>
                </a:solidFill>
                <a:latin typeface="Montserrat Light"/>
              </a:rPr>
              <a:t>» </a:t>
            </a:r>
            <a:r>
              <a:rPr lang="uk-UA" spc="155" dirty="0">
                <a:solidFill>
                  <a:srgbClr val="F2F4F5"/>
                </a:solidFill>
                <a:latin typeface="Montserrat Light"/>
              </a:rPr>
              <a:t>та важливість взаємодії з різними елементами </a:t>
            </a:r>
            <a:r>
              <a:rPr lang="uk-UA" spc="155" dirty="0" err="1">
                <a:solidFill>
                  <a:srgbClr val="F2F4F5"/>
                </a:solidFill>
                <a:latin typeface="Montserrat Light"/>
              </a:rPr>
              <a:t>стартап</a:t>
            </a:r>
            <a:r>
              <a:rPr lang="uk-UA" spc="155" dirty="0">
                <a:solidFill>
                  <a:srgbClr val="F2F4F5"/>
                </a:solidFill>
                <a:latin typeface="Montserrat Light"/>
              </a:rPr>
              <a:t>-екосистеми</a:t>
            </a:r>
            <a:r>
              <a:rPr lang="uk-UA" spc="155" dirty="0" smtClean="0">
                <a:solidFill>
                  <a:srgbClr val="F2F4F5"/>
                </a:solidFill>
                <a:latin typeface="Montserrat Light"/>
              </a:rPr>
              <a:t>.</a:t>
            </a:r>
            <a:endParaRPr lang="uk-UA" spc="155" dirty="0">
              <a:solidFill>
                <a:srgbClr val="F2F4F5"/>
              </a:solidFill>
              <a:latin typeface="Montserrat Light"/>
            </a:endParaRPr>
          </a:p>
          <a:p>
            <a:pPr>
              <a:lnSpc>
                <a:spcPts val="2187"/>
              </a:lnSpc>
            </a:pPr>
            <a:r>
              <a:rPr lang="uk-UA" b="1" spc="155" dirty="0">
                <a:solidFill>
                  <a:srgbClr val="F2F4F5"/>
                </a:solidFill>
                <a:latin typeface="Montserrat Light"/>
              </a:rPr>
              <a:t>Методика дослідження: </a:t>
            </a:r>
            <a:r>
              <a:rPr lang="uk-UA" spc="155" dirty="0">
                <a:solidFill>
                  <a:srgbClr val="F2F4F5"/>
                </a:solidFill>
                <a:latin typeface="Montserrat Light"/>
              </a:rPr>
              <a:t>синтез, аналіз, індукція, узагальнення та вивчення літератури.</a:t>
            </a:r>
          </a:p>
        </p:txBody>
      </p:sp>
      <p:pic>
        <p:nvPicPr>
          <p:cNvPr id="32" name="Рисунок 31"/>
          <p:cNvPicPr>
            <a:picLocks noChangeAspect="1"/>
          </p:cNvPicPr>
          <p:nvPr/>
        </p:nvPicPr>
        <p:blipFill>
          <a:blip r:embed="rId5"/>
          <a:stretch>
            <a:fillRect/>
          </a:stretch>
        </p:blipFill>
        <p:spPr>
          <a:xfrm>
            <a:off x="8187572" y="2442638"/>
            <a:ext cx="1048603" cy="1030313"/>
          </a:xfrm>
          <a:prstGeom prst="rect">
            <a:avLst/>
          </a:prstGeom>
        </p:spPr>
      </p:pic>
      <p:pic>
        <p:nvPicPr>
          <p:cNvPr id="33" name="Рисунок 32"/>
          <p:cNvPicPr>
            <a:picLocks noChangeAspect="1"/>
          </p:cNvPicPr>
          <p:nvPr/>
        </p:nvPicPr>
        <p:blipFill>
          <a:blip r:embed="rId6"/>
          <a:stretch>
            <a:fillRect/>
          </a:stretch>
        </p:blipFill>
        <p:spPr>
          <a:xfrm>
            <a:off x="6328422" y="4920491"/>
            <a:ext cx="1284853" cy="1425383"/>
          </a:xfrm>
          <a:prstGeom prst="rect">
            <a:avLst/>
          </a:prstGeom>
        </p:spPr>
      </p:pic>
      <p:pic>
        <p:nvPicPr>
          <p:cNvPr id="34" name="Рисунок 33"/>
          <p:cNvPicPr>
            <a:picLocks noChangeAspect="1"/>
          </p:cNvPicPr>
          <p:nvPr/>
        </p:nvPicPr>
        <p:blipFill>
          <a:blip r:embed="rId7"/>
          <a:stretch>
            <a:fillRect/>
          </a:stretch>
        </p:blipFill>
        <p:spPr>
          <a:xfrm>
            <a:off x="8969103" y="7998952"/>
            <a:ext cx="1024217" cy="1042506"/>
          </a:xfrm>
          <a:prstGeom prst="rect">
            <a:avLst/>
          </a:prstGeom>
        </p:spPr>
      </p:pic>
      <p:sp>
        <p:nvSpPr>
          <p:cNvPr id="35" name="TextBox 38"/>
          <p:cNvSpPr txBox="1"/>
          <p:nvPr/>
        </p:nvSpPr>
        <p:spPr>
          <a:xfrm>
            <a:off x="12344401" y="947296"/>
            <a:ext cx="5425352" cy="331757"/>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lvl="0">
              <a:lnSpc>
                <a:spcPts val="2774"/>
              </a:lnSpc>
              <a:spcBef>
                <a:spcPct val="0"/>
              </a:spcBef>
            </a:pPr>
            <a:r>
              <a:rPr lang="uk-UA" sz="2200" b="1" spc="197" dirty="0">
                <a:solidFill>
                  <a:srgbClr val="231F20"/>
                </a:solidFill>
                <a:latin typeface="Montserrat Light"/>
              </a:rPr>
              <a:t>Шифр: </a:t>
            </a:r>
            <a:r>
              <a:rPr lang="en-US" sz="2200" spc="197" dirty="0" err="1">
                <a:solidFill>
                  <a:srgbClr val="231F20"/>
                </a:solidFill>
                <a:latin typeface="Montserrat Light"/>
              </a:rPr>
              <a:t>Inclusio</a:t>
            </a:r>
            <a:r>
              <a:rPr lang="uk-UA" sz="2200" spc="197" dirty="0">
                <a:solidFill>
                  <a:srgbClr val="231F20"/>
                </a:solidFill>
                <a:latin typeface="Montserrat Light"/>
              </a:rPr>
              <a:t>Підприємництво</a:t>
            </a:r>
            <a:endParaRPr lang="uk-UA" sz="2200" spc="197" dirty="0">
              <a:solidFill>
                <a:srgbClr val="231F20"/>
              </a:solidFill>
              <a:latin typeface="Montserrat Ligh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9" name="TextBox 9"/>
          <p:cNvSpPr txBox="1"/>
          <p:nvPr/>
        </p:nvSpPr>
        <p:spPr>
          <a:xfrm>
            <a:off x="1211478" y="2159757"/>
            <a:ext cx="8613154" cy="2154436"/>
          </a:xfrm>
          <a:prstGeom prst="rect">
            <a:avLst/>
          </a:prstGeom>
        </p:spPr>
        <p:txBody>
          <a:bodyPr wrap="square" lIns="0" tIns="0" rIns="0" bIns="0" rtlCol="0" anchor="t">
            <a:spAutoFit/>
          </a:bodyPr>
          <a:lstStyle/>
          <a:p>
            <a:pPr lvl="0">
              <a:lnSpc>
                <a:spcPts val="2774"/>
              </a:lnSpc>
              <a:spcBef>
                <a:spcPct val="0"/>
              </a:spcBef>
            </a:pPr>
            <a:r>
              <a:rPr lang="uk-UA" sz="2010" spc="197" dirty="0">
                <a:solidFill>
                  <a:srgbClr val="231F20"/>
                </a:solidFill>
                <a:latin typeface="Montserrat Light"/>
              </a:rPr>
              <a:t>Соціальна адаптація – це процес, за допомогою якого особа здатна успішно взаємодіяти з соціальним оточенням, пристосована до вимог та очікувань учасників нової або зміненої соціальної системи, здатна брати участь у різних сферах суспільного життя та реалізовувати свої можливості й потенціал.</a:t>
            </a:r>
          </a:p>
        </p:txBody>
      </p:sp>
      <p:sp>
        <p:nvSpPr>
          <p:cNvPr id="33" name="TextBox 33"/>
          <p:cNvSpPr txBox="1"/>
          <p:nvPr/>
        </p:nvSpPr>
        <p:spPr>
          <a:xfrm>
            <a:off x="1794480" y="5553437"/>
            <a:ext cx="736150" cy="915978"/>
          </a:xfrm>
          <a:prstGeom prst="rect">
            <a:avLst/>
          </a:prstGeom>
        </p:spPr>
        <p:txBody>
          <a:bodyPr lIns="50800" tIns="50800" rIns="50800" bIns="50800" rtlCol="0" anchor="t"/>
          <a:lstStyle/>
          <a:p>
            <a:pPr marL="0" lvl="0" indent="0" algn="ctr">
              <a:lnSpc>
                <a:spcPts val="4114"/>
              </a:lnSpc>
              <a:spcBef>
                <a:spcPct val="0"/>
              </a:spcBef>
            </a:pPr>
            <a:endParaRPr lang="en-US" sz="2981" spc="29" dirty="0">
              <a:solidFill>
                <a:srgbClr val="FFFFFF"/>
              </a:solidFill>
              <a:latin typeface="Montserrat Classic Bold"/>
            </a:endParaRPr>
          </a:p>
        </p:txBody>
      </p:sp>
      <p:sp>
        <p:nvSpPr>
          <p:cNvPr id="37" name="TextBox 37"/>
          <p:cNvSpPr txBox="1"/>
          <p:nvPr/>
        </p:nvSpPr>
        <p:spPr>
          <a:xfrm>
            <a:off x="1794480" y="7129551"/>
            <a:ext cx="736150" cy="915978"/>
          </a:xfrm>
          <a:prstGeom prst="rect">
            <a:avLst/>
          </a:prstGeom>
        </p:spPr>
        <p:txBody>
          <a:bodyPr lIns="50800" tIns="50800" rIns="50800" bIns="50800" rtlCol="0" anchor="t"/>
          <a:lstStyle/>
          <a:p>
            <a:pPr marL="0" lvl="0" indent="0" algn="ctr">
              <a:lnSpc>
                <a:spcPts val="4114"/>
              </a:lnSpc>
              <a:spcBef>
                <a:spcPct val="0"/>
              </a:spcBef>
            </a:pPr>
            <a:endParaRPr lang="en-US" sz="2981" spc="29" dirty="0">
              <a:solidFill>
                <a:srgbClr val="FFFFFF"/>
              </a:solidFill>
              <a:latin typeface="Montserrat Classic Bold"/>
            </a:endParaRPr>
          </a:p>
        </p:txBody>
      </p:sp>
      <p:sp>
        <p:nvSpPr>
          <p:cNvPr id="38" name="TextBox 38"/>
          <p:cNvSpPr txBox="1"/>
          <p:nvPr/>
        </p:nvSpPr>
        <p:spPr>
          <a:xfrm>
            <a:off x="1211478" y="4950590"/>
            <a:ext cx="9035901" cy="2121671"/>
          </a:xfrm>
          <a:prstGeom prst="rect">
            <a:avLst/>
          </a:prstGeom>
        </p:spPr>
        <p:txBody>
          <a:bodyPr wrap="square" lIns="0" tIns="0" rIns="0" bIns="0" rtlCol="0" anchor="t">
            <a:spAutoFit/>
          </a:bodyPr>
          <a:lstStyle/>
          <a:p>
            <a:pPr lvl="0">
              <a:lnSpc>
                <a:spcPts val="2774"/>
              </a:lnSpc>
              <a:spcBef>
                <a:spcPct val="0"/>
              </a:spcBef>
            </a:pPr>
            <a:r>
              <a:rPr lang="uk-UA" sz="2010" spc="197" dirty="0">
                <a:solidFill>
                  <a:srgbClr val="231F20"/>
                </a:solidFill>
                <a:latin typeface="Montserrat Light"/>
              </a:rPr>
              <a:t>Інклюзивне інноваційне підприємництво – це вид підприємницької діяльності, який ґрунтується на принципах інклюзії та спрямований на створення та впровадження інновацій, доступних для всіх людей, незалежно від їхніх фізичних, ментальних, соціальних чи економічних характеристик</a:t>
            </a:r>
            <a:r>
              <a:rPr lang="uk-UA" sz="2010" spc="197" dirty="0" smtClean="0">
                <a:solidFill>
                  <a:srgbClr val="231F20"/>
                </a:solidFill>
                <a:latin typeface="Montserrat Light"/>
              </a:rPr>
              <a:t>.</a:t>
            </a:r>
            <a:endParaRPr lang="uk-UA" sz="2010" spc="197" dirty="0">
              <a:solidFill>
                <a:srgbClr val="231F20"/>
              </a:solidFill>
              <a:latin typeface="Montserrat Light"/>
            </a:endParaRPr>
          </a:p>
        </p:txBody>
      </p:sp>
      <p:pic>
        <p:nvPicPr>
          <p:cNvPr id="47" name="Рисунок 46"/>
          <p:cNvPicPr>
            <a:picLocks noChangeAspect="1"/>
          </p:cNvPicPr>
          <p:nvPr/>
        </p:nvPicPr>
        <p:blipFill rotWithShape="1">
          <a:blip r:embed="rId3"/>
          <a:srcRect l="51250" t="32222" r="24583" b="33703"/>
          <a:stretch/>
        </p:blipFill>
        <p:spPr>
          <a:xfrm>
            <a:off x="10262164" y="1866900"/>
            <a:ext cx="6900933" cy="5473154"/>
          </a:xfrm>
          <a:prstGeom prst="rect">
            <a:avLst/>
          </a:prstGeom>
        </p:spPr>
      </p:pic>
      <p:sp>
        <p:nvSpPr>
          <p:cNvPr id="11" name="TextBox 38"/>
          <p:cNvSpPr txBox="1"/>
          <p:nvPr/>
        </p:nvSpPr>
        <p:spPr>
          <a:xfrm>
            <a:off x="12344401" y="947296"/>
            <a:ext cx="5425352" cy="331757"/>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lvl="0">
              <a:lnSpc>
                <a:spcPts val="2774"/>
              </a:lnSpc>
              <a:spcBef>
                <a:spcPct val="0"/>
              </a:spcBef>
            </a:pPr>
            <a:r>
              <a:rPr lang="uk-UA" sz="2200" b="1" spc="197" dirty="0">
                <a:solidFill>
                  <a:srgbClr val="231F20"/>
                </a:solidFill>
                <a:latin typeface="Montserrat Light"/>
              </a:rPr>
              <a:t>Шифр: </a:t>
            </a:r>
            <a:r>
              <a:rPr lang="en-US" sz="2200" spc="197" dirty="0" err="1">
                <a:solidFill>
                  <a:srgbClr val="231F20"/>
                </a:solidFill>
                <a:latin typeface="Montserrat Light"/>
              </a:rPr>
              <a:t>Inclusio</a:t>
            </a:r>
            <a:r>
              <a:rPr lang="uk-UA" sz="2200" spc="197" dirty="0">
                <a:solidFill>
                  <a:srgbClr val="231F20"/>
                </a:solidFill>
                <a:latin typeface="Montserrat Light"/>
              </a:rPr>
              <a:t>Підприємництво</a:t>
            </a:r>
            <a:endParaRPr lang="uk-UA" sz="2200" spc="197" dirty="0">
              <a:solidFill>
                <a:srgbClr val="231F20"/>
              </a:solidFill>
              <a:latin typeface="Montserrat Ligh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5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7" name="TextBox 37"/>
          <p:cNvSpPr txBox="1"/>
          <p:nvPr/>
        </p:nvSpPr>
        <p:spPr>
          <a:xfrm>
            <a:off x="1794480" y="7129551"/>
            <a:ext cx="736150" cy="915978"/>
          </a:xfrm>
          <a:prstGeom prst="rect">
            <a:avLst/>
          </a:prstGeom>
        </p:spPr>
        <p:txBody>
          <a:bodyPr lIns="50800" tIns="50800" rIns="50800" bIns="50800" rtlCol="0" anchor="t"/>
          <a:lstStyle/>
          <a:p>
            <a:pPr marL="0" lvl="0" indent="0" algn="ctr">
              <a:lnSpc>
                <a:spcPts val="4114"/>
              </a:lnSpc>
              <a:spcBef>
                <a:spcPct val="0"/>
              </a:spcBef>
            </a:pPr>
            <a:endParaRPr lang="en-US" sz="2981" spc="29" dirty="0">
              <a:solidFill>
                <a:srgbClr val="FFFFFF"/>
              </a:solidFill>
              <a:latin typeface="Montserrat Classic Bold"/>
            </a:endParaRPr>
          </a:p>
        </p:txBody>
      </p:sp>
      <p:pic>
        <p:nvPicPr>
          <p:cNvPr id="44" name="Рисунок 43"/>
          <p:cNvPicPr>
            <a:picLocks noChangeAspect="1"/>
          </p:cNvPicPr>
          <p:nvPr/>
        </p:nvPicPr>
        <p:blipFill rotWithShape="1">
          <a:blip r:embed="rId3"/>
          <a:srcRect l="43333" t="24814" r="16412" b="22593"/>
          <a:stretch/>
        </p:blipFill>
        <p:spPr>
          <a:xfrm>
            <a:off x="3541790" y="1562100"/>
            <a:ext cx="11166319" cy="8206214"/>
          </a:xfrm>
          <a:prstGeom prst="rect">
            <a:avLst/>
          </a:prstGeom>
        </p:spPr>
      </p:pic>
      <p:sp>
        <p:nvSpPr>
          <p:cNvPr id="5" name="TextBox 38"/>
          <p:cNvSpPr txBox="1"/>
          <p:nvPr/>
        </p:nvSpPr>
        <p:spPr>
          <a:xfrm>
            <a:off x="12344401" y="947296"/>
            <a:ext cx="5425352" cy="331757"/>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lvl="0">
              <a:lnSpc>
                <a:spcPts val="2774"/>
              </a:lnSpc>
              <a:spcBef>
                <a:spcPct val="0"/>
              </a:spcBef>
            </a:pPr>
            <a:r>
              <a:rPr lang="uk-UA" sz="2200" b="1" spc="197" dirty="0">
                <a:solidFill>
                  <a:srgbClr val="231F20"/>
                </a:solidFill>
                <a:latin typeface="Montserrat Light"/>
              </a:rPr>
              <a:t>Шифр: </a:t>
            </a:r>
            <a:r>
              <a:rPr lang="en-US" sz="2200" spc="197" dirty="0" err="1">
                <a:solidFill>
                  <a:srgbClr val="231F20"/>
                </a:solidFill>
                <a:latin typeface="Montserrat Light"/>
              </a:rPr>
              <a:t>Inclusio</a:t>
            </a:r>
            <a:r>
              <a:rPr lang="uk-UA" sz="2200" spc="197" dirty="0">
                <a:solidFill>
                  <a:srgbClr val="231F20"/>
                </a:solidFill>
                <a:latin typeface="Montserrat Light"/>
              </a:rPr>
              <a:t>Підприємництво</a:t>
            </a:r>
            <a:endParaRPr lang="uk-UA" sz="2200" spc="197" dirty="0">
              <a:solidFill>
                <a:srgbClr val="231F20"/>
              </a:solidFill>
              <a:latin typeface="Montserrat Light"/>
            </a:endParaRPr>
          </a:p>
        </p:txBody>
      </p:sp>
    </p:spTree>
    <p:extLst>
      <p:ext uri="{BB962C8B-B14F-4D97-AF65-F5344CB8AC3E}">
        <p14:creationId xmlns:p14="http://schemas.microsoft.com/office/powerpoint/2010/main" val="22401153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5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7" name="TextBox 37"/>
          <p:cNvSpPr txBox="1"/>
          <p:nvPr/>
        </p:nvSpPr>
        <p:spPr>
          <a:xfrm>
            <a:off x="1794480" y="7129551"/>
            <a:ext cx="736150" cy="915978"/>
          </a:xfrm>
          <a:prstGeom prst="rect">
            <a:avLst/>
          </a:prstGeom>
        </p:spPr>
        <p:txBody>
          <a:bodyPr lIns="50800" tIns="50800" rIns="50800" bIns="50800" rtlCol="0" anchor="t"/>
          <a:lstStyle/>
          <a:p>
            <a:pPr marL="0" lvl="0" indent="0" algn="ctr">
              <a:lnSpc>
                <a:spcPts val="4114"/>
              </a:lnSpc>
              <a:spcBef>
                <a:spcPct val="0"/>
              </a:spcBef>
            </a:pPr>
            <a:endParaRPr lang="en-US" sz="2981" spc="29" dirty="0">
              <a:solidFill>
                <a:srgbClr val="FFFFFF"/>
              </a:solidFill>
              <a:latin typeface="Montserrat Classic Bold"/>
            </a:endParaRPr>
          </a:p>
        </p:txBody>
      </p:sp>
      <p:pic>
        <p:nvPicPr>
          <p:cNvPr id="3" name="Рисунок 2"/>
          <p:cNvPicPr>
            <a:picLocks noChangeAspect="1"/>
          </p:cNvPicPr>
          <p:nvPr/>
        </p:nvPicPr>
        <p:blipFill rotWithShape="1">
          <a:blip r:embed="rId3"/>
          <a:srcRect l="43334" t="27229" r="16250" b="21111"/>
          <a:stretch/>
        </p:blipFill>
        <p:spPr>
          <a:xfrm>
            <a:off x="1295400" y="419100"/>
            <a:ext cx="12925045" cy="9292723"/>
          </a:xfrm>
          <a:prstGeom prst="rect">
            <a:avLst/>
          </a:prstGeom>
        </p:spPr>
      </p:pic>
      <p:sp>
        <p:nvSpPr>
          <p:cNvPr id="5" name="TextBox 38"/>
          <p:cNvSpPr txBox="1"/>
          <p:nvPr/>
        </p:nvSpPr>
        <p:spPr>
          <a:xfrm>
            <a:off x="12344401" y="947296"/>
            <a:ext cx="5425352" cy="331757"/>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lvl="0">
              <a:lnSpc>
                <a:spcPts val="2774"/>
              </a:lnSpc>
              <a:spcBef>
                <a:spcPct val="0"/>
              </a:spcBef>
            </a:pPr>
            <a:r>
              <a:rPr lang="uk-UA" sz="2200" b="1" spc="197" dirty="0">
                <a:solidFill>
                  <a:srgbClr val="231F20"/>
                </a:solidFill>
                <a:latin typeface="Montserrat Light"/>
              </a:rPr>
              <a:t>Шифр: </a:t>
            </a:r>
            <a:r>
              <a:rPr lang="en-US" sz="2200" spc="197" dirty="0" err="1">
                <a:solidFill>
                  <a:srgbClr val="231F20"/>
                </a:solidFill>
                <a:latin typeface="Montserrat Light"/>
              </a:rPr>
              <a:t>Inclusio</a:t>
            </a:r>
            <a:r>
              <a:rPr lang="uk-UA" sz="2200" spc="197" dirty="0">
                <a:solidFill>
                  <a:srgbClr val="231F20"/>
                </a:solidFill>
                <a:latin typeface="Montserrat Light"/>
              </a:rPr>
              <a:t>Підприємництво</a:t>
            </a:r>
            <a:endParaRPr lang="uk-UA" sz="2200" spc="197" dirty="0">
              <a:solidFill>
                <a:srgbClr val="231F20"/>
              </a:solidFill>
              <a:latin typeface="Montserrat Light"/>
            </a:endParaRPr>
          </a:p>
        </p:txBody>
      </p:sp>
    </p:spTree>
    <p:extLst>
      <p:ext uri="{BB962C8B-B14F-4D97-AF65-F5344CB8AC3E}">
        <p14:creationId xmlns:p14="http://schemas.microsoft.com/office/powerpoint/2010/main" val="2351763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5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7" name="TextBox 37"/>
          <p:cNvSpPr txBox="1"/>
          <p:nvPr/>
        </p:nvSpPr>
        <p:spPr>
          <a:xfrm>
            <a:off x="1794480" y="7129551"/>
            <a:ext cx="736150" cy="915978"/>
          </a:xfrm>
          <a:prstGeom prst="rect">
            <a:avLst/>
          </a:prstGeom>
        </p:spPr>
        <p:txBody>
          <a:bodyPr lIns="50800" tIns="50800" rIns="50800" bIns="50800" rtlCol="0" anchor="t"/>
          <a:lstStyle/>
          <a:p>
            <a:pPr marL="0" lvl="0" indent="0" algn="ctr">
              <a:lnSpc>
                <a:spcPts val="4114"/>
              </a:lnSpc>
              <a:spcBef>
                <a:spcPct val="0"/>
              </a:spcBef>
            </a:pPr>
            <a:endParaRPr lang="en-US" sz="2981" spc="29" dirty="0">
              <a:solidFill>
                <a:srgbClr val="FFFFFF"/>
              </a:solidFill>
              <a:latin typeface="Montserrat Classic Bold"/>
            </a:endParaRPr>
          </a:p>
        </p:txBody>
      </p:sp>
      <p:pic>
        <p:nvPicPr>
          <p:cNvPr id="5" name="Рисунок 4"/>
          <p:cNvPicPr>
            <a:picLocks noChangeAspect="1"/>
          </p:cNvPicPr>
          <p:nvPr/>
        </p:nvPicPr>
        <p:blipFill rotWithShape="1">
          <a:blip r:embed="rId3"/>
          <a:srcRect l="44166" t="28519" r="17084" b="22592"/>
          <a:stretch/>
        </p:blipFill>
        <p:spPr>
          <a:xfrm>
            <a:off x="3275697" y="1565574"/>
            <a:ext cx="11781380" cy="8360978"/>
          </a:xfrm>
          <a:prstGeom prst="rect">
            <a:avLst/>
          </a:prstGeom>
        </p:spPr>
      </p:pic>
      <p:sp>
        <p:nvSpPr>
          <p:cNvPr id="6" name="TextBox 38"/>
          <p:cNvSpPr txBox="1"/>
          <p:nvPr/>
        </p:nvSpPr>
        <p:spPr>
          <a:xfrm>
            <a:off x="12344401" y="947296"/>
            <a:ext cx="5425352" cy="331757"/>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lvl="0">
              <a:lnSpc>
                <a:spcPts val="2774"/>
              </a:lnSpc>
              <a:spcBef>
                <a:spcPct val="0"/>
              </a:spcBef>
            </a:pPr>
            <a:r>
              <a:rPr lang="uk-UA" sz="2200" b="1" spc="197" dirty="0">
                <a:solidFill>
                  <a:srgbClr val="231F20"/>
                </a:solidFill>
                <a:latin typeface="Montserrat Light"/>
              </a:rPr>
              <a:t>Шифр: </a:t>
            </a:r>
            <a:r>
              <a:rPr lang="en-US" sz="2200" spc="197" dirty="0" err="1">
                <a:solidFill>
                  <a:srgbClr val="231F20"/>
                </a:solidFill>
                <a:latin typeface="Montserrat Light"/>
              </a:rPr>
              <a:t>Inclusio</a:t>
            </a:r>
            <a:r>
              <a:rPr lang="uk-UA" sz="2200" spc="197" dirty="0">
                <a:solidFill>
                  <a:srgbClr val="231F20"/>
                </a:solidFill>
                <a:latin typeface="Montserrat Light"/>
              </a:rPr>
              <a:t>Підприємництво</a:t>
            </a:r>
            <a:endParaRPr lang="uk-UA" sz="2200" spc="197" dirty="0">
              <a:solidFill>
                <a:srgbClr val="231F20"/>
              </a:solidFill>
              <a:latin typeface="Montserrat Light"/>
            </a:endParaRPr>
          </a:p>
        </p:txBody>
      </p:sp>
    </p:spTree>
    <p:extLst>
      <p:ext uri="{BB962C8B-B14F-4D97-AF65-F5344CB8AC3E}">
        <p14:creationId xmlns:p14="http://schemas.microsoft.com/office/powerpoint/2010/main" val="3745428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28576" y="17156"/>
            <a:ext cx="18468975" cy="10564128"/>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5013836" y="1028700"/>
            <a:ext cx="19354610" cy="2258023"/>
            <a:chOff x="0" y="0"/>
            <a:chExt cx="1876002" cy="218865"/>
          </a:xfrm>
        </p:grpSpPr>
        <p:sp>
          <p:nvSpPr>
            <p:cNvPr id="4" name="Freeform 4"/>
            <p:cNvSpPr/>
            <p:nvPr/>
          </p:nvSpPr>
          <p:spPr>
            <a:xfrm>
              <a:off x="0" y="0"/>
              <a:ext cx="1876002" cy="218865"/>
            </a:xfrm>
            <a:custGeom>
              <a:avLst/>
              <a:gdLst/>
              <a:ahLst/>
              <a:cxnLst/>
              <a:rect l="l" t="t" r="r" b="b"/>
              <a:pathLst>
                <a:path w="1876002" h="218865">
                  <a:moveTo>
                    <a:pt x="1672802" y="0"/>
                  </a:moveTo>
                  <a:lnTo>
                    <a:pt x="0" y="0"/>
                  </a:lnTo>
                  <a:lnTo>
                    <a:pt x="203200" y="218865"/>
                  </a:lnTo>
                  <a:lnTo>
                    <a:pt x="1876002" y="218865"/>
                  </a:lnTo>
                  <a:lnTo>
                    <a:pt x="1672802" y="0"/>
                  </a:lnTo>
                  <a:close/>
                </a:path>
              </a:pathLst>
            </a:custGeom>
            <a:solidFill>
              <a:srgbClr val="010101"/>
            </a:solidFill>
            <a:ln cap="sq">
              <a:noFill/>
              <a:prstDash val="solid"/>
              <a:miter/>
            </a:ln>
          </p:spPr>
        </p:sp>
        <p:sp>
          <p:nvSpPr>
            <p:cNvPr id="5" name="TextBox 5"/>
            <p:cNvSpPr txBox="1"/>
            <p:nvPr/>
          </p:nvSpPr>
          <p:spPr>
            <a:xfrm>
              <a:off x="101600" y="-19050"/>
              <a:ext cx="1672802" cy="237915"/>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890032" y="3965699"/>
            <a:ext cx="736150" cy="904281"/>
            <a:chOff x="0" y="-13798"/>
            <a:chExt cx="193883" cy="238164"/>
          </a:xfrm>
        </p:grpSpPr>
        <p:sp>
          <p:nvSpPr>
            <p:cNvPr id="7" name="Freeform 7"/>
            <p:cNvSpPr/>
            <p:nvPr/>
          </p:nvSpPr>
          <p:spPr>
            <a:xfrm>
              <a:off x="0" y="-13798"/>
              <a:ext cx="193883" cy="167603"/>
            </a:xfrm>
            <a:custGeom>
              <a:avLst/>
              <a:gdLst/>
              <a:ahLst/>
              <a:cxnLst/>
              <a:rect l="l" t="t" r="r" b="b"/>
              <a:pathLst>
                <a:path w="193883" h="167603">
                  <a:moveTo>
                    <a:pt x="83802" y="0"/>
                  </a:moveTo>
                  <a:lnTo>
                    <a:pt x="110081" y="0"/>
                  </a:lnTo>
                  <a:cubicBezTo>
                    <a:pt x="156364" y="0"/>
                    <a:pt x="193883" y="37519"/>
                    <a:pt x="193883" y="83802"/>
                  </a:cubicBezTo>
                  <a:lnTo>
                    <a:pt x="193883" y="83802"/>
                  </a:lnTo>
                  <a:cubicBezTo>
                    <a:pt x="193883" y="130084"/>
                    <a:pt x="156364" y="167603"/>
                    <a:pt x="110081" y="167603"/>
                  </a:cubicBezTo>
                  <a:lnTo>
                    <a:pt x="83802" y="167603"/>
                  </a:lnTo>
                  <a:cubicBezTo>
                    <a:pt x="37519" y="167603"/>
                    <a:pt x="0" y="130084"/>
                    <a:pt x="0" y="83802"/>
                  </a:cubicBezTo>
                  <a:lnTo>
                    <a:pt x="0" y="83802"/>
                  </a:lnTo>
                  <a:cubicBezTo>
                    <a:pt x="0" y="37519"/>
                    <a:pt x="37519" y="0"/>
                    <a:pt x="83802" y="0"/>
                  </a:cubicBezTo>
                  <a:close/>
                </a:path>
              </a:pathLst>
            </a:custGeom>
            <a:solidFill>
              <a:srgbClr val="1A1A1A"/>
            </a:solidFill>
          </p:spPr>
        </p:sp>
        <p:sp>
          <p:nvSpPr>
            <p:cNvPr id="8" name="TextBox 8"/>
            <p:cNvSpPr txBox="1"/>
            <p:nvPr/>
          </p:nvSpPr>
          <p:spPr>
            <a:xfrm>
              <a:off x="0" y="-9912"/>
              <a:ext cx="193883" cy="234278"/>
            </a:xfrm>
            <a:prstGeom prst="rect">
              <a:avLst/>
            </a:prstGeom>
          </p:spPr>
          <p:txBody>
            <a:bodyPr lIns="50800" tIns="50800" rIns="50800" bIns="50800" rtlCol="0" anchor="t"/>
            <a:lstStyle/>
            <a:p>
              <a:pPr marL="0" lvl="0" indent="0" algn="ctr">
                <a:lnSpc>
                  <a:spcPts val="4114"/>
                </a:lnSpc>
                <a:spcBef>
                  <a:spcPct val="0"/>
                </a:spcBef>
              </a:pPr>
              <a:r>
                <a:rPr lang="en-US" sz="2981" spc="29" dirty="0">
                  <a:solidFill>
                    <a:srgbClr val="FFFFFF"/>
                  </a:solidFill>
                  <a:latin typeface="Montserrat Classic Bold"/>
                </a:rPr>
                <a:t>01</a:t>
              </a:r>
            </a:p>
          </p:txBody>
        </p:sp>
      </p:grpSp>
      <p:sp>
        <p:nvSpPr>
          <p:cNvPr id="9" name="TextBox 9"/>
          <p:cNvSpPr txBox="1"/>
          <p:nvPr/>
        </p:nvSpPr>
        <p:spPr>
          <a:xfrm>
            <a:off x="1785786" y="3898279"/>
            <a:ext cx="14500230" cy="1077218"/>
          </a:xfrm>
          <a:prstGeom prst="rect">
            <a:avLst/>
          </a:prstGeom>
        </p:spPr>
        <p:txBody>
          <a:bodyPr wrap="square" lIns="0" tIns="0" rIns="0" bIns="0" rtlCol="0" anchor="t">
            <a:spAutoFit/>
          </a:bodyPr>
          <a:lstStyle/>
          <a:p>
            <a:pPr lvl="0">
              <a:lnSpc>
                <a:spcPts val="2774"/>
              </a:lnSpc>
              <a:spcBef>
                <a:spcPct val="0"/>
              </a:spcBef>
            </a:pPr>
            <a:r>
              <a:rPr lang="en-US" sz="2010" b="1" spc="197" dirty="0" smtClean="0">
                <a:solidFill>
                  <a:srgbClr val="231F20"/>
                </a:solidFill>
                <a:latin typeface="Montserrat Light"/>
              </a:rPr>
              <a:t>Microsoft</a:t>
            </a:r>
            <a:r>
              <a:rPr lang="en-US" sz="2010" b="1" spc="197" dirty="0">
                <a:solidFill>
                  <a:srgbClr val="231F20"/>
                </a:solidFill>
                <a:latin typeface="Montserrat Light"/>
              </a:rPr>
              <a:t>: </a:t>
            </a:r>
            <a:r>
              <a:rPr lang="uk-UA" sz="2010" spc="197" dirty="0">
                <a:solidFill>
                  <a:srgbClr val="231F20"/>
                </a:solidFill>
                <a:latin typeface="Montserrat Light"/>
              </a:rPr>
              <a:t>Компанія розробила широкий спектр інклюзивних функцій для своїх продуктів, таких як </a:t>
            </a:r>
            <a:r>
              <a:rPr lang="en-US" sz="2010" spc="197" dirty="0">
                <a:solidFill>
                  <a:srgbClr val="231F20"/>
                </a:solidFill>
                <a:latin typeface="Montserrat Light"/>
              </a:rPr>
              <a:t>Windows, Office </a:t>
            </a:r>
            <a:r>
              <a:rPr lang="uk-UA" sz="2010" spc="197" dirty="0">
                <a:solidFill>
                  <a:srgbClr val="231F20"/>
                </a:solidFill>
                <a:latin typeface="Montserrat Light"/>
              </a:rPr>
              <a:t>та </a:t>
            </a:r>
            <a:r>
              <a:rPr lang="en-US" sz="2010" spc="197" dirty="0">
                <a:solidFill>
                  <a:srgbClr val="231F20"/>
                </a:solidFill>
                <a:latin typeface="Montserrat Light"/>
              </a:rPr>
              <a:t>Xbox. Microsoft </a:t>
            </a:r>
            <a:r>
              <a:rPr lang="uk-UA" sz="2010" spc="197" dirty="0">
                <a:solidFill>
                  <a:srgbClr val="231F20"/>
                </a:solidFill>
                <a:latin typeface="Montserrat Light"/>
              </a:rPr>
              <a:t>також співпрацює з організаціями людей з інвалідністю, щоб розробити нові інклюзивні технології.</a:t>
            </a:r>
            <a:endParaRPr lang="en-US" sz="2010" spc="197" dirty="0">
              <a:solidFill>
                <a:srgbClr val="231F20"/>
              </a:solidFill>
              <a:latin typeface="Montserrat Light"/>
            </a:endParaRPr>
          </a:p>
        </p:txBody>
      </p:sp>
      <p:sp>
        <p:nvSpPr>
          <p:cNvPr id="27" name="TextBox 27"/>
          <p:cNvSpPr txBox="1"/>
          <p:nvPr/>
        </p:nvSpPr>
        <p:spPr>
          <a:xfrm>
            <a:off x="0" y="1153800"/>
            <a:ext cx="12801600" cy="1661993"/>
          </a:xfrm>
          <a:prstGeom prst="rect">
            <a:avLst/>
          </a:prstGeom>
        </p:spPr>
        <p:txBody>
          <a:bodyPr wrap="square" lIns="0" tIns="0" rIns="0" bIns="0" rtlCol="0" anchor="t">
            <a:spAutoFit/>
          </a:bodyPr>
          <a:lstStyle/>
          <a:p>
            <a:pPr lvl="0" algn="ctr">
              <a:spcBef>
                <a:spcPct val="0"/>
              </a:spcBef>
            </a:pPr>
            <a:r>
              <a:rPr lang="uk-UA" sz="3600" spc="37" dirty="0" smtClean="0">
                <a:solidFill>
                  <a:srgbClr val="FFFFFF"/>
                </a:solidFill>
                <a:latin typeface="Archivo Black"/>
              </a:rPr>
              <a:t>Приклади компаній, які впроваджують інклюзивне інноваційне підприємництво та прагнуть зробити свої технології доступними для людей з усіма типами інвалідності</a:t>
            </a:r>
            <a:endParaRPr lang="en-US" sz="3600" u="none" strike="noStrike" spc="37" dirty="0">
              <a:solidFill>
                <a:srgbClr val="FFFFFF"/>
              </a:solidFill>
              <a:latin typeface="Archivo Black"/>
            </a:endParaRPr>
          </a:p>
        </p:txBody>
      </p:sp>
      <p:grpSp>
        <p:nvGrpSpPr>
          <p:cNvPr id="28" name="Group 28"/>
          <p:cNvGrpSpPr/>
          <p:nvPr/>
        </p:nvGrpSpPr>
        <p:grpSpPr>
          <a:xfrm>
            <a:off x="916860" y="3148979"/>
            <a:ext cx="5689104" cy="275488"/>
            <a:chOff x="0" y="0"/>
            <a:chExt cx="4519796" cy="218865"/>
          </a:xfrm>
        </p:grpSpPr>
        <p:sp>
          <p:nvSpPr>
            <p:cNvPr id="29" name="Freeform 29"/>
            <p:cNvSpPr/>
            <p:nvPr/>
          </p:nvSpPr>
          <p:spPr>
            <a:xfrm>
              <a:off x="0" y="0"/>
              <a:ext cx="4519796" cy="218865"/>
            </a:xfrm>
            <a:custGeom>
              <a:avLst/>
              <a:gdLst/>
              <a:ahLst/>
              <a:cxnLst/>
              <a:rect l="l" t="t" r="r" b="b"/>
              <a:pathLst>
                <a:path w="4519796" h="218865">
                  <a:moveTo>
                    <a:pt x="4316596" y="0"/>
                  </a:moveTo>
                  <a:lnTo>
                    <a:pt x="0" y="0"/>
                  </a:lnTo>
                  <a:lnTo>
                    <a:pt x="203200" y="218865"/>
                  </a:lnTo>
                  <a:lnTo>
                    <a:pt x="4519796" y="218865"/>
                  </a:lnTo>
                  <a:lnTo>
                    <a:pt x="4316596" y="0"/>
                  </a:lnTo>
                  <a:close/>
                </a:path>
              </a:pathLst>
            </a:custGeom>
            <a:solidFill>
              <a:srgbClr val="727070"/>
            </a:solidFill>
            <a:ln cap="sq">
              <a:noFill/>
              <a:prstDash val="solid"/>
              <a:miter/>
            </a:ln>
          </p:spPr>
        </p:sp>
        <p:sp>
          <p:nvSpPr>
            <p:cNvPr id="30" name="TextBox 30"/>
            <p:cNvSpPr txBox="1"/>
            <p:nvPr/>
          </p:nvSpPr>
          <p:spPr>
            <a:xfrm>
              <a:off x="101600" y="-19050"/>
              <a:ext cx="4316596" cy="237915"/>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31" name="Group 31"/>
          <p:cNvGrpSpPr/>
          <p:nvPr/>
        </p:nvGrpSpPr>
        <p:grpSpPr>
          <a:xfrm>
            <a:off x="866954" y="5218302"/>
            <a:ext cx="763989" cy="1159472"/>
            <a:chOff x="-7332" y="-3625"/>
            <a:chExt cx="201215" cy="305375"/>
          </a:xfrm>
        </p:grpSpPr>
        <p:sp>
          <p:nvSpPr>
            <p:cNvPr id="32" name="Freeform 32"/>
            <p:cNvSpPr/>
            <p:nvPr/>
          </p:nvSpPr>
          <p:spPr>
            <a:xfrm>
              <a:off x="0" y="0"/>
              <a:ext cx="193883" cy="174570"/>
            </a:xfrm>
            <a:custGeom>
              <a:avLst/>
              <a:gdLst/>
              <a:ahLst/>
              <a:cxnLst/>
              <a:rect l="l" t="t" r="r" b="b"/>
              <a:pathLst>
                <a:path w="193883" h="174570">
                  <a:moveTo>
                    <a:pt x="84134" y="0"/>
                  </a:moveTo>
                  <a:lnTo>
                    <a:pt x="109749" y="0"/>
                  </a:lnTo>
                  <a:cubicBezTo>
                    <a:pt x="156215" y="0"/>
                    <a:pt x="193883" y="37668"/>
                    <a:pt x="193883" y="84134"/>
                  </a:cubicBezTo>
                  <a:lnTo>
                    <a:pt x="193883" y="90436"/>
                  </a:lnTo>
                  <a:cubicBezTo>
                    <a:pt x="193883" y="136902"/>
                    <a:pt x="156215" y="174570"/>
                    <a:pt x="109749" y="174570"/>
                  </a:cubicBezTo>
                  <a:lnTo>
                    <a:pt x="84134" y="174570"/>
                  </a:lnTo>
                  <a:cubicBezTo>
                    <a:pt x="37668" y="174570"/>
                    <a:pt x="0" y="136902"/>
                    <a:pt x="0" y="90436"/>
                  </a:cubicBezTo>
                  <a:lnTo>
                    <a:pt x="0" y="84134"/>
                  </a:lnTo>
                  <a:cubicBezTo>
                    <a:pt x="0" y="37668"/>
                    <a:pt x="37668" y="0"/>
                    <a:pt x="84134" y="0"/>
                  </a:cubicBezTo>
                  <a:close/>
                </a:path>
              </a:pathLst>
            </a:custGeom>
            <a:solidFill>
              <a:srgbClr val="1A1A1A"/>
            </a:solidFill>
          </p:spPr>
        </p:sp>
        <p:sp>
          <p:nvSpPr>
            <p:cNvPr id="33" name="TextBox 33"/>
            <p:cNvSpPr txBox="1"/>
            <p:nvPr/>
          </p:nvSpPr>
          <p:spPr>
            <a:xfrm>
              <a:off x="-7332" y="-3625"/>
              <a:ext cx="193883" cy="305375"/>
            </a:xfrm>
            <a:prstGeom prst="rect">
              <a:avLst/>
            </a:prstGeom>
          </p:spPr>
          <p:txBody>
            <a:bodyPr lIns="50800" tIns="50800" rIns="50800" bIns="50800" rtlCol="0" anchor="t"/>
            <a:lstStyle/>
            <a:p>
              <a:pPr marL="0" lvl="0" indent="0" algn="ctr">
                <a:lnSpc>
                  <a:spcPts val="4114"/>
                </a:lnSpc>
                <a:spcBef>
                  <a:spcPct val="0"/>
                </a:spcBef>
              </a:pPr>
              <a:r>
                <a:rPr lang="en-US" sz="2981" spc="29" dirty="0">
                  <a:solidFill>
                    <a:srgbClr val="FFFFFF"/>
                  </a:solidFill>
                  <a:latin typeface="Montserrat Classic Bold"/>
                </a:rPr>
                <a:t>02</a:t>
              </a:r>
            </a:p>
          </p:txBody>
        </p:sp>
      </p:grpSp>
      <p:sp>
        <p:nvSpPr>
          <p:cNvPr id="34" name="TextBox 34"/>
          <p:cNvSpPr txBox="1"/>
          <p:nvPr/>
        </p:nvSpPr>
        <p:spPr>
          <a:xfrm>
            <a:off x="1724826" y="5218302"/>
            <a:ext cx="14561190" cy="1077218"/>
          </a:xfrm>
          <a:prstGeom prst="rect">
            <a:avLst/>
          </a:prstGeom>
        </p:spPr>
        <p:txBody>
          <a:bodyPr wrap="square" lIns="0" tIns="0" rIns="0" bIns="0" rtlCol="0" anchor="t">
            <a:spAutoFit/>
          </a:bodyPr>
          <a:lstStyle/>
          <a:p>
            <a:pPr lvl="0">
              <a:lnSpc>
                <a:spcPts val="2774"/>
              </a:lnSpc>
              <a:spcBef>
                <a:spcPct val="0"/>
              </a:spcBef>
            </a:pPr>
            <a:r>
              <a:rPr lang="en-US" sz="2010" b="1" spc="197" dirty="0" smtClean="0">
                <a:solidFill>
                  <a:srgbClr val="231F20"/>
                </a:solidFill>
                <a:latin typeface="Montserrat Light"/>
              </a:rPr>
              <a:t>Unilever</a:t>
            </a:r>
            <a:r>
              <a:rPr lang="en-US" sz="2010" b="1" spc="197" dirty="0">
                <a:solidFill>
                  <a:srgbClr val="231F20"/>
                </a:solidFill>
                <a:latin typeface="Montserrat Light"/>
              </a:rPr>
              <a:t>: </a:t>
            </a:r>
            <a:r>
              <a:rPr lang="uk-UA" sz="2010" spc="197" dirty="0">
                <a:solidFill>
                  <a:srgbClr val="231F20"/>
                </a:solidFill>
                <a:latin typeface="Montserrat Light"/>
              </a:rPr>
              <a:t>Компанія створила інклюзивну дизайн-студію, де люди з різними особливостями можуть тестувати та оцінювати продукти. </a:t>
            </a:r>
            <a:r>
              <a:rPr lang="en-US" sz="2010" spc="197" dirty="0">
                <a:solidFill>
                  <a:srgbClr val="231F20"/>
                </a:solidFill>
                <a:latin typeface="Montserrat Light"/>
              </a:rPr>
              <a:t>Unilever </a:t>
            </a:r>
            <a:r>
              <a:rPr lang="uk-UA" sz="2010" spc="197" dirty="0">
                <a:solidFill>
                  <a:srgbClr val="231F20"/>
                </a:solidFill>
                <a:latin typeface="Montserrat Light"/>
              </a:rPr>
              <a:t>співпрацює з організаціями людей з інвалідністю, щоб отримати відгуки та рекомендації.</a:t>
            </a:r>
            <a:endParaRPr lang="en-US" sz="2010" spc="197" dirty="0">
              <a:solidFill>
                <a:srgbClr val="231F20"/>
              </a:solidFill>
              <a:latin typeface="Montserrat Light"/>
            </a:endParaRPr>
          </a:p>
        </p:txBody>
      </p:sp>
      <p:grpSp>
        <p:nvGrpSpPr>
          <p:cNvPr id="35" name="Group 35"/>
          <p:cNvGrpSpPr/>
          <p:nvPr/>
        </p:nvGrpSpPr>
        <p:grpSpPr>
          <a:xfrm>
            <a:off x="852738" y="6558088"/>
            <a:ext cx="750366" cy="915978"/>
            <a:chOff x="-3744" y="-3219"/>
            <a:chExt cx="197627" cy="241245"/>
          </a:xfrm>
        </p:grpSpPr>
        <p:sp>
          <p:nvSpPr>
            <p:cNvPr id="36" name="Freeform 36"/>
            <p:cNvSpPr/>
            <p:nvPr/>
          </p:nvSpPr>
          <p:spPr>
            <a:xfrm>
              <a:off x="0" y="0"/>
              <a:ext cx="193883" cy="174570"/>
            </a:xfrm>
            <a:custGeom>
              <a:avLst/>
              <a:gdLst/>
              <a:ahLst/>
              <a:cxnLst/>
              <a:rect l="l" t="t" r="r" b="b"/>
              <a:pathLst>
                <a:path w="193883" h="174570">
                  <a:moveTo>
                    <a:pt x="84134" y="0"/>
                  </a:moveTo>
                  <a:lnTo>
                    <a:pt x="109749" y="0"/>
                  </a:lnTo>
                  <a:cubicBezTo>
                    <a:pt x="156215" y="0"/>
                    <a:pt x="193883" y="37668"/>
                    <a:pt x="193883" y="84134"/>
                  </a:cubicBezTo>
                  <a:lnTo>
                    <a:pt x="193883" y="90436"/>
                  </a:lnTo>
                  <a:cubicBezTo>
                    <a:pt x="193883" y="136902"/>
                    <a:pt x="156215" y="174570"/>
                    <a:pt x="109749" y="174570"/>
                  </a:cubicBezTo>
                  <a:lnTo>
                    <a:pt x="84134" y="174570"/>
                  </a:lnTo>
                  <a:cubicBezTo>
                    <a:pt x="37668" y="174570"/>
                    <a:pt x="0" y="136902"/>
                    <a:pt x="0" y="90436"/>
                  </a:cubicBezTo>
                  <a:lnTo>
                    <a:pt x="0" y="84134"/>
                  </a:lnTo>
                  <a:cubicBezTo>
                    <a:pt x="0" y="37668"/>
                    <a:pt x="37668" y="0"/>
                    <a:pt x="84134" y="0"/>
                  </a:cubicBezTo>
                  <a:close/>
                </a:path>
              </a:pathLst>
            </a:custGeom>
            <a:solidFill>
              <a:srgbClr val="1A1A1A"/>
            </a:solidFill>
          </p:spPr>
        </p:sp>
        <p:sp>
          <p:nvSpPr>
            <p:cNvPr id="37" name="TextBox 37"/>
            <p:cNvSpPr txBox="1"/>
            <p:nvPr/>
          </p:nvSpPr>
          <p:spPr>
            <a:xfrm>
              <a:off x="-3744" y="-3219"/>
              <a:ext cx="193883" cy="241245"/>
            </a:xfrm>
            <a:prstGeom prst="rect">
              <a:avLst/>
            </a:prstGeom>
          </p:spPr>
          <p:txBody>
            <a:bodyPr lIns="50800" tIns="50800" rIns="50800" bIns="50800" rtlCol="0" anchor="t"/>
            <a:lstStyle/>
            <a:p>
              <a:pPr marL="0" lvl="0" indent="0" algn="ctr">
                <a:lnSpc>
                  <a:spcPts val="4114"/>
                </a:lnSpc>
                <a:spcBef>
                  <a:spcPct val="0"/>
                </a:spcBef>
              </a:pPr>
              <a:r>
                <a:rPr lang="en-US" sz="2981" spc="29" dirty="0">
                  <a:solidFill>
                    <a:srgbClr val="FFFFFF"/>
                  </a:solidFill>
                  <a:latin typeface="Montserrat Classic Bold"/>
                </a:rPr>
                <a:t>03</a:t>
              </a:r>
            </a:p>
          </p:txBody>
        </p:sp>
      </p:grpSp>
      <p:sp>
        <p:nvSpPr>
          <p:cNvPr id="38" name="TextBox 38"/>
          <p:cNvSpPr txBox="1"/>
          <p:nvPr/>
        </p:nvSpPr>
        <p:spPr>
          <a:xfrm>
            <a:off x="1785786" y="6475834"/>
            <a:ext cx="14500230" cy="1077218"/>
          </a:xfrm>
          <a:prstGeom prst="rect">
            <a:avLst/>
          </a:prstGeom>
        </p:spPr>
        <p:txBody>
          <a:bodyPr wrap="square" lIns="0" tIns="0" rIns="0" bIns="0" rtlCol="0" anchor="t">
            <a:spAutoFit/>
          </a:bodyPr>
          <a:lstStyle/>
          <a:p>
            <a:pPr lvl="0">
              <a:lnSpc>
                <a:spcPts val="2774"/>
              </a:lnSpc>
              <a:spcBef>
                <a:spcPct val="0"/>
              </a:spcBef>
            </a:pPr>
            <a:r>
              <a:rPr lang="en-US" sz="2010" b="1" spc="197" dirty="0" smtClean="0">
                <a:solidFill>
                  <a:srgbClr val="231F20"/>
                </a:solidFill>
                <a:latin typeface="Montserrat Light"/>
              </a:rPr>
              <a:t>Nike</a:t>
            </a:r>
            <a:r>
              <a:rPr lang="en-US" sz="2010" b="1" spc="197" dirty="0">
                <a:solidFill>
                  <a:srgbClr val="231F20"/>
                </a:solidFill>
                <a:latin typeface="Montserrat Light"/>
              </a:rPr>
              <a:t>: </a:t>
            </a:r>
            <a:r>
              <a:rPr lang="uk-UA" sz="2010" spc="197" dirty="0">
                <a:solidFill>
                  <a:srgbClr val="231F20"/>
                </a:solidFill>
                <a:latin typeface="Montserrat Light"/>
              </a:rPr>
              <a:t>Компанія розробила адаптивну спортивну екіпіровку для людей з різними фізичними можливостями. </a:t>
            </a:r>
            <a:r>
              <a:rPr lang="en-US" sz="2010" spc="197" dirty="0">
                <a:solidFill>
                  <a:srgbClr val="231F20"/>
                </a:solidFill>
                <a:latin typeface="Montserrat Light"/>
              </a:rPr>
              <a:t>Nike </a:t>
            </a:r>
            <a:r>
              <a:rPr lang="uk-UA" sz="2010" spc="197" dirty="0">
                <a:solidFill>
                  <a:srgbClr val="231F20"/>
                </a:solidFill>
                <a:latin typeface="Montserrat Light"/>
              </a:rPr>
              <a:t>співпрацює з </a:t>
            </a:r>
            <a:r>
              <a:rPr lang="uk-UA" sz="2010" spc="197" dirty="0" err="1">
                <a:solidFill>
                  <a:srgbClr val="231F20"/>
                </a:solidFill>
                <a:latin typeface="Montserrat Light"/>
              </a:rPr>
              <a:t>паралімпійськими</a:t>
            </a:r>
            <a:r>
              <a:rPr lang="uk-UA" sz="2010" spc="197" dirty="0">
                <a:solidFill>
                  <a:srgbClr val="231F20"/>
                </a:solidFill>
                <a:latin typeface="Montserrat Light"/>
              </a:rPr>
              <a:t> спортсменами, щоб розробити нові інклюзивні продукти.</a:t>
            </a:r>
            <a:endParaRPr lang="en-US" sz="2010" spc="197" dirty="0">
              <a:solidFill>
                <a:srgbClr val="231F20"/>
              </a:solidFill>
              <a:latin typeface="Montserrat Light"/>
            </a:endParaRPr>
          </a:p>
        </p:txBody>
      </p:sp>
      <p:grpSp>
        <p:nvGrpSpPr>
          <p:cNvPr id="39" name="Group 39"/>
          <p:cNvGrpSpPr/>
          <p:nvPr/>
        </p:nvGrpSpPr>
        <p:grpSpPr>
          <a:xfrm>
            <a:off x="12085550" y="-131220"/>
            <a:ext cx="9534019" cy="1112295"/>
            <a:chOff x="0" y="0"/>
            <a:chExt cx="1876002" cy="218865"/>
          </a:xfrm>
        </p:grpSpPr>
        <p:sp>
          <p:nvSpPr>
            <p:cNvPr id="40" name="Freeform 40"/>
            <p:cNvSpPr/>
            <p:nvPr/>
          </p:nvSpPr>
          <p:spPr>
            <a:xfrm>
              <a:off x="0" y="0"/>
              <a:ext cx="1876002" cy="218865"/>
            </a:xfrm>
            <a:custGeom>
              <a:avLst/>
              <a:gdLst/>
              <a:ahLst/>
              <a:cxnLst/>
              <a:rect l="l" t="t" r="r" b="b"/>
              <a:pathLst>
                <a:path w="1876002" h="218865">
                  <a:moveTo>
                    <a:pt x="1672802" y="0"/>
                  </a:moveTo>
                  <a:lnTo>
                    <a:pt x="0" y="0"/>
                  </a:lnTo>
                  <a:lnTo>
                    <a:pt x="203200" y="218865"/>
                  </a:lnTo>
                  <a:lnTo>
                    <a:pt x="1876002" y="218865"/>
                  </a:lnTo>
                  <a:lnTo>
                    <a:pt x="1672802" y="0"/>
                  </a:lnTo>
                  <a:close/>
                </a:path>
              </a:pathLst>
            </a:custGeom>
            <a:solidFill>
              <a:srgbClr val="363636"/>
            </a:solidFill>
            <a:ln cap="sq">
              <a:noFill/>
              <a:prstDash val="solid"/>
              <a:miter/>
            </a:ln>
          </p:spPr>
        </p:sp>
        <p:sp>
          <p:nvSpPr>
            <p:cNvPr id="41" name="TextBox 41"/>
            <p:cNvSpPr txBox="1"/>
            <p:nvPr/>
          </p:nvSpPr>
          <p:spPr>
            <a:xfrm>
              <a:off x="101600" y="-19050"/>
              <a:ext cx="1672802" cy="237915"/>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42" name="AutoShape 42"/>
          <p:cNvSpPr/>
          <p:nvPr/>
        </p:nvSpPr>
        <p:spPr>
          <a:xfrm>
            <a:off x="-715490" y="962025"/>
            <a:ext cx="12921291" cy="0"/>
          </a:xfrm>
          <a:prstGeom prst="line">
            <a:avLst/>
          </a:prstGeom>
          <a:ln w="38100" cap="flat">
            <a:solidFill>
              <a:srgbClr val="000000"/>
            </a:solidFill>
            <a:prstDash val="solid"/>
            <a:headEnd type="none" w="sm" len="sm"/>
            <a:tailEnd type="none" w="sm" len="sm"/>
          </a:ln>
        </p:spPr>
      </p:sp>
      <p:grpSp>
        <p:nvGrpSpPr>
          <p:cNvPr id="45" name="Group 35"/>
          <p:cNvGrpSpPr/>
          <p:nvPr/>
        </p:nvGrpSpPr>
        <p:grpSpPr>
          <a:xfrm>
            <a:off x="882924" y="7851364"/>
            <a:ext cx="750366" cy="915978"/>
            <a:chOff x="-3744" y="-3219"/>
            <a:chExt cx="197627" cy="241245"/>
          </a:xfrm>
        </p:grpSpPr>
        <p:sp>
          <p:nvSpPr>
            <p:cNvPr id="46" name="Freeform 36"/>
            <p:cNvSpPr/>
            <p:nvPr/>
          </p:nvSpPr>
          <p:spPr>
            <a:xfrm>
              <a:off x="0" y="0"/>
              <a:ext cx="193883" cy="174570"/>
            </a:xfrm>
            <a:custGeom>
              <a:avLst/>
              <a:gdLst/>
              <a:ahLst/>
              <a:cxnLst/>
              <a:rect l="l" t="t" r="r" b="b"/>
              <a:pathLst>
                <a:path w="193883" h="174570">
                  <a:moveTo>
                    <a:pt x="84134" y="0"/>
                  </a:moveTo>
                  <a:lnTo>
                    <a:pt x="109749" y="0"/>
                  </a:lnTo>
                  <a:cubicBezTo>
                    <a:pt x="156215" y="0"/>
                    <a:pt x="193883" y="37668"/>
                    <a:pt x="193883" y="84134"/>
                  </a:cubicBezTo>
                  <a:lnTo>
                    <a:pt x="193883" y="90436"/>
                  </a:lnTo>
                  <a:cubicBezTo>
                    <a:pt x="193883" y="136902"/>
                    <a:pt x="156215" y="174570"/>
                    <a:pt x="109749" y="174570"/>
                  </a:cubicBezTo>
                  <a:lnTo>
                    <a:pt x="84134" y="174570"/>
                  </a:lnTo>
                  <a:cubicBezTo>
                    <a:pt x="37668" y="174570"/>
                    <a:pt x="0" y="136902"/>
                    <a:pt x="0" y="90436"/>
                  </a:cubicBezTo>
                  <a:lnTo>
                    <a:pt x="0" y="84134"/>
                  </a:lnTo>
                  <a:cubicBezTo>
                    <a:pt x="0" y="37668"/>
                    <a:pt x="37668" y="0"/>
                    <a:pt x="84134" y="0"/>
                  </a:cubicBezTo>
                  <a:close/>
                </a:path>
              </a:pathLst>
            </a:custGeom>
            <a:solidFill>
              <a:srgbClr val="1A1A1A"/>
            </a:solidFill>
          </p:spPr>
        </p:sp>
        <p:sp>
          <p:nvSpPr>
            <p:cNvPr id="47" name="TextBox 37"/>
            <p:cNvSpPr txBox="1"/>
            <p:nvPr/>
          </p:nvSpPr>
          <p:spPr>
            <a:xfrm>
              <a:off x="-3744" y="-3219"/>
              <a:ext cx="193883" cy="241245"/>
            </a:xfrm>
            <a:prstGeom prst="rect">
              <a:avLst/>
            </a:prstGeom>
          </p:spPr>
          <p:txBody>
            <a:bodyPr lIns="50800" tIns="50800" rIns="50800" bIns="50800" rtlCol="0" anchor="t"/>
            <a:lstStyle/>
            <a:p>
              <a:pPr marL="0" lvl="0" indent="0" algn="ctr">
                <a:lnSpc>
                  <a:spcPts val="4114"/>
                </a:lnSpc>
                <a:spcBef>
                  <a:spcPct val="0"/>
                </a:spcBef>
              </a:pPr>
              <a:r>
                <a:rPr lang="en-US" sz="2981" spc="29" dirty="0" smtClean="0">
                  <a:solidFill>
                    <a:srgbClr val="FFFFFF"/>
                  </a:solidFill>
                  <a:latin typeface="Montserrat Classic Bold"/>
                </a:rPr>
                <a:t>04</a:t>
              </a:r>
              <a:endParaRPr lang="en-US" sz="2981" spc="29" dirty="0">
                <a:solidFill>
                  <a:srgbClr val="FFFFFF"/>
                </a:solidFill>
                <a:latin typeface="Montserrat Classic Bold"/>
              </a:endParaRPr>
            </a:p>
          </p:txBody>
        </p:sp>
      </p:grpSp>
      <p:sp>
        <p:nvSpPr>
          <p:cNvPr id="48" name="TextBox 38"/>
          <p:cNvSpPr txBox="1"/>
          <p:nvPr/>
        </p:nvSpPr>
        <p:spPr>
          <a:xfrm>
            <a:off x="1785786" y="7733366"/>
            <a:ext cx="14500230" cy="1077218"/>
          </a:xfrm>
          <a:prstGeom prst="rect">
            <a:avLst/>
          </a:prstGeom>
        </p:spPr>
        <p:txBody>
          <a:bodyPr wrap="square" lIns="0" tIns="0" rIns="0" bIns="0" rtlCol="0" anchor="t">
            <a:spAutoFit/>
          </a:bodyPr>
          <a:lstStyle/>
          <a:p>
            <a:pPr lvl="0">
              <a:lnSpc>
                <a:spcPts val="2774"/>
              </a:lnSpc>
              <a:spcBef>
                <a:spcPct val="0"/>
              </a:spcBef>
            </a:pPr>
            <a:r>
              <a:rPr lang="en-US" sz="2010" b="1" spc="197" dirty="0" smtClean="0">
                <a:solidFill>
                  <a:srgbClr val="231F20"/>
                </a:solidFill>
                <a:latin typeface="Montserrat Light"/>
              </a:rPr>
              <a:t>IKEA</a:t>
            </a:r>
            <a:r>
              <a:rPr lang="en-US" sz="2010" b="1" spc="197" dirty="0">
                <a:solidFill>
                  <a:srgbClr val="231F20"/>
                </a:solidFill>
                <a:latin typeface="Montserrat Light"/>
              </a:rPr>
              <a:t>: </a:t>
            </a:r>
            <a:r>
              <a:rPr lang="uk-UA" sz="2010" spc="197" dirty="0">
                <a:solidFill>
                  <a:srgbClr val="231F20"/>
                </a:solidFill>
                <a:latin typeface="Montserrat Light"/>
              </a:rPr>
              <a:t>Компанія розробила інклюзивний дизайн-центр, де люди з різними особливостями можуть тестувати та оцінювати продукти. </a:t>
            </a:r>
            <a:r>
              <a:rPr lang="en-US" sz="2010" spc="197" dirty="0">
                <a:solidFill>
                  <a:srgbClr val="231F20"/>
                </a:solidFill>
                <a:latin typeface="Montserrat Light"/>
              </a:rPr>
              <a:t>IKEA </a:t>
            </a:r>
            <a:r>
              <a:rPr lang="uk-UA" sz="2010" spc="197" dirty="0">
                <a:solidFill>
                  <a:srgbClr val="231F20"/>
                </a:solidFill>
                <a:latin typeface="Montserrat Light"/>
              </a:rPr>
              <a:t>також пропонує широкий спектр інклюзивних продуктів, таких як адаптивні меблі та посуд.</a:t>
            </a:r>
            <a:endParaRPr lang="en-US" sz="2010" spc="197" dirty="0">
              <a:solidFill>
                <a:srgbClr val="231F20"/>
              </a:solidFill>
              <a:latin typeface="Montserrat Light"/>
            </a:endParaRPr>
          </a:p>
        </p:txBody>
      </p:sp>
      <p:grpSp>
        <p:nvGrpSpPr>
          <p:cNvPr id="50" name="Group 35"/>
          <p:cNvGrpSpPr/>
          <p:nvPr/>
        </p:nvGrpSpPr>
        <p:grpSpPr>
          <a:xfrm>
            <a:off x="866954" y="9116731"/>
            <a:ext cx="750366" cy="915978"/>
            <a:chOff x="-3744" y="-3219"/>
            <a:chExt cx="197627" cy="241245"/>
          </a:xfrm>
        </p:grpSpPr>
        <p:sp>
          <p:nvSpPr>
            <p:cNvPr id="51" name="Freeform 36"/>
            <p:cNvSpPr/>
            <p:nvPr/>
          </p:nvSpPr>
          <p:spPr>
            <a:xfrm>
              <a:off x="0" y="0"/>
              <a:ext cx="193883" cy="174570"/>
            </a:xfrm>
            <a:custGeom>
              <a:avLst/>
              <a:gdLst/>
              <a:ahLst/>
              <a:cxnLst/>
              <a:rect l="l" t="t" r="r" b="b"/>
              <a:pathLst>
                <a:path w="193883" h="174570">
                  <a:moveTo>
                    <a:pt x="84134" y="0"/>
                  </a:moveTo>
                  <a:lnTo>
                    <a:pt x="109749" y="0"/>
                  </a:lnTo>
                  <a:cubicBezTo>
                    <a:pt x="156215" y="0"/>
                    <a:pt x="193883" y="37668"/>
                    <a:pt x="193883" y="84134"/>
                  </a:cubicBezTo>
                  <a:lnTo>
                    <a:pt x="193883" y="90436"/>
                  </a:lnTo>
                  <a:cubicBezTo>
                    <a:pt x="193883" y="136902"/>
                    <a:pt x="156215" y="174570"/>
                    <a:pt x="109749" y="174570"/>
                  </a:cubicBezTo>
                  <a:lnTo>
                    <a:pt x="84134" y="174570"/>
                  </a:lnTo>
                  <a:cubicBezTo>
                    <a:pt x="37668" y="174570"/>
                    <a:pt x="0" y="136902"/>
                    <a:pt x="0" y="90436"/>
                  </a:cubicBezTo>
                  <a:lnTo>
                    <a:pt x="0" y="84134"/>
                  </a:lnTo>
                  <a:cubicBezTo>
                    <a:pt x="0" y="37668"/>
                    <a:pt x="37668" y="0"/>
                    <a:pt x="84134" y="0"/>
                  </a:cubicBezTo>
                  <a:close/>
                </a:path>
              </a:pathLst>
            </a:custGeom>
            <a:solidFill>
              <a:srgbClr val="1A1A1A"/>
            </a:solidFill>
          </p:spPr>
        </p:sp>
        <p:sp>
          <p:nvSpPr>
            <p:cNvPr id="52" name="TextBox 37"/>
            <p:cNvSpPr txBox="1"/>
            <p:nvPr/>
          </p:nvSpPr>
          <p:spPr>
            <a:xfrm>
              <a:off x="-3744" y="-3219"/>
              <a:ext cx="193883" cy="241245"/>
            </a:xfrm>
            <a:prstGeom prst="rect">
              <a:avLst/>
            </a:prstGeom>
          </p:spPr>
          <p:txBody>
            <a:bodyPr lIns="50800" tIns="50800" rIns="50800" bIns="50800" rtlCol="0" anchor="t"/>
            <a:lstStyle/>
            <a:p>
              <a:pPr marL="0" lvl="0" indent="0" algn="ctr">
                <a:lnSpc>
                  <a:spcPts val="4114"/>
                </a:lnSpc>
                <a:spcBef>
                  <a:spcPct val="0"/>
                </a:spcBef>
              </a:pPr>
              <a:r>
                <a:rPr lang="en-US" sz="2981" spc="29" dirty="0" smtClean="0">
                  <a:solidFill>
                    <a:srgbClr val="FFFFFF"/>
                  </a:solidFill>
                  <a:latin typeface="Montserrat Classic Bold"/>
                </a:rPr>
                <a:t>0</a:t>
              </a:r>
              <a:r>
                <a:rPr lang="uk-UA" sz="2981" spc="29" dirty="0" smtClean="0">
                  <a:solidFill>
                    <a:srgbClr val="FFFFFF"/>
                  </a:solidFill>
                  <a:latin typeface="Montserrat Classic Bold"/>
                </a:rPr>
                <a:t>5</a:t>
              </a:r>
              <a:endParaRPr lang="en-US" sz="2981" spc="29" dirty="0">
                <a:solidFill>
                  <a:srgbClr val="FFFFFF"/>
                </a:solidFill>
                <a:latin typeface="Montserrat Classic Bold"/>
              </a:endParaRPr>
            </a:p>
          </p:txBody>
        </p:sp>
      </p:grpSp>
      <p:sp>
        <p:nvSpPr>
          <p:cNvPr id="53" name="TextBox 38"/>
          <p:cNvSpPr txBox="1"/>
          <p:nvPr/>
        </p:nvSpPr>
        <p:spPr>
          <a:xfrm>
            <a:off x="1785786" y="8998261"/>
            <a:ext cx="14500230" cy="1077218"/>
          </a:xfrm>
          <a:prstGeom prst="rect">
            <a:avLst/>
          </a:prstGeom>
        </p:spPr>
        <p:txBody>
          <a:bodyPr wrap="square" lIns="0" tIns="0" rIns="0" bIns="0" rtlCol="0" anchor="t">
            <a:spAutoFit/>
          </a:bodyPr>
          <a:lstStyle/>
          <a:p>
            <a:pPr lvl="0">
              <a:lnSpc>
                <a:spcPts val="2774"/>
              </a:lnSpc>
              <a:spcBef>
                <a:spcPct val="0"/>
              </a:spcBef>
            </a:pPr>
            <a:r>
              <a:rPr lang="en-US" sz="2010" b="1" spc="197" dirty="0" smtClean="0">
                <a:solidFill>
                  <a:srgbClr val="231F20"/>
                </a:solidFill>
                <a:latin typeface="Montserrat Light"/>
              </a:rPr>
              <a:t>Starbucks</a:t>
            </a:r>
            <a:r>
              <a:rPr lang="en-US" sz="2010" b="1" spc="197" dirty="0">
                <a:solidFill>
                  <a:srgbClr val="231F20"/>
                </a:solidFill>
                <a:latin typeface="Montserrat Light"/>
              </a:rPr>
              <a:t>: </a:t>
            </a:r>
            <a:r>
              <a:rPr lang="uk-UA" sz="2010" spc="197" dirty="0">
                <a:solidFill>
                  <a:srgbClr val="231F20"/>
                </a:solidFill>
                <a:latin typeface="Montserrat Light"/>
              </a:rPr>
              <a:t>Компанія пропонує широкий спектр інклюзивних функцій, таких як меню в форматі </a:t>
            </a:r>
            <a:r>
              <a:rPr lang="uk-UA" sz="2010" spc="197" dirty="0" err="1">
                <a:solidFill>
                  <a:srgbClr val="231F20"/>
                </a:solidFill>
                <a:latin typeface="Montserrat Light"/>
              </a:rPr>
              <a:t>Брайля</a:t>
            </a:r>
            <a:r>
              <a:rPr lang="uk-UA" sz="2010" spc="197" dirty="0">
                <a:solidFill>
                  <a:srgbClr val="231F20"/>
                </a:solidFill>
                <a:latin typeface="Montserrat Light"/>
              </a:rPr>
              <a:t> та доступні туалети. </a:t>
            </a:r>
            <a:r>
              <a:rPr lang="en-US" sz="2010" spc="197" dirty="0">
                <a:solidFill>
                  <a:srgbClr val="231F20"/>
                </a:solidFill>
                <a:latin typeface="Montserrat Light"/>
              </a:rPr>
              <a:t>Starbucks </a:t>
            </a:r>
            <a:r>
              <a:rPr lang="uk-UA" sz="2010" spc="197" dirty="0">
                <a:solidFill>
                  <a:srgbClr val="231F20"/>
                </a:solidFill>
                <a:latin typeface="Montserrat Light"/>
              </a:rPr>
              <a:t>співпрацює з організаціями людей з інвалідністю, щоб розробити нові інклюзивні </a:t>
            </a:r>
            <a:r>
              <a:rPr lang="uk-UA" sz="2010" spc="197" dirty="0" smtClean="0">
                <a:solidFill>
                  <a:srgbClr val="231F20"/>
                </a:solidFill>
                <a:latin typeface="Montserrat Light"/>
              </a:rPr>
              <a:t>програми.</a:t>
            </a:r>
            <a:endParaRPr lang="en-US" sz="2010" spc="197" dirty="0">
              <a:solidFill>
                <a:srgbClr val="231F20"/>
              </a:solidFill>
              <a:latin typeface="Montserrat Light"/>
            </a:endParaRPr>
          </a:p>
        </p:txBody>
      </p:sp>
      <p:sp>
        <p:nvSpPr>
          <p:cNvPr id="43" name="TextBox 38"/>
          <p:cNvSpPr txBox="1"/>
          <p:nvPr/>
        </p:nvSpPr>
        <p:spPr>
          <a:xfrm>
            <a:off x="12801600" y="1177613"/>
            <a:ext cx="5425352" cy="331757"/>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lvl="0">
              <a:lnSpc>
                <a:spcPts val="2774"/>
              </a:lnSpc>
              <a:spcBef>
                <a:spcPct val="0"/>
              </a:spcBef>
            </a:pPr>
            <a:r>
              <a:rPr lang="uk-UA" sz="2200" b="1" spc="197" dirty="0">
                <a:solidFill>
                  <a:srgbClr val="231F20"/>
                </a:solidFill>
                <a:latin typeface="Montserrat Light"/>
              </a:rPr>
              <a:t>Шифр: </a:t>
            </a:r>
            <a:r>
              <a:rPr lang="en-US" sz="2200" spc="197" dirty="0" err="1">
                <a:solidFill>
                  <a:srgbClr val="231F20"/>
                </a:solidFill>
                <a:latin typeface="Montserrat Light"/>
              </a:rPr>
              <a:t>Inclusio</a:t>
            </a:r>
            <a:r>
              <a:rPr lang="uk-UA" sz="2200" spc="197" dirty="0">
                <a:solidFill>
                  <a:srgbClr val="231F20"/>
                </a:solidFill>
                <a:latin typeface="Montserrat Light"/>
              </a:rPr>
              <a:t>Підприємництво</a:t>
            </a:r>
            <a:endParaRPr lang="uk-UA" sz="2200" spc="197" dirty="0">
              <a:solidFill>
                <a:srgbClr val="231F20"/>
              </a:solidFill>
              <a:latin typeface="Montserrat Light"/>
            </a:endParaRPr>
          </a:p>
        </p:txBody>
      </p:sp>
    </p:spTree>
    <p:extLst>
      <p:ext uri="{BB962C8B-B14F-4D97-AF65-F5344CB8AC3E}">
        <p14:creationId xmlns:p14="http://schemas.microsoft.com/office/powerpoint/2010/main" val="3189262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rot="-5400000">
            <a:off x="8599743" y="-3261333"/>
            <a:ext cx="1088513" cy="18288000"/>
            <a:chOff x="0" y="0"/>
            <a:chExt cx="286687" cy="4816593"/>
          </a:xfrm>
        </p:grpSpPr>
        <p:sp>
          <p:nvSpPr>
            <p:cNvPr id="4" name="Freeform 4"/>
            <p:cNvSpPr/>
            <p:nvPr/>
          </p:nvSpPr>
          <p:spPr>
            <a:xfrm>
              <a:off x="0" y="0"/>
              <a:ext cx="286687" cy="4816592"/>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41040"/>
                  </a:srgbClr>
                </a:gs>
                <a:gs pos="33333">
                  <a:srgbClr val="B4B4B4">
                    <a:alpha val="47025"/>
                  </a:srgbClr>
                </a:gs>
                <a:gs pos="66667">
                  <a:srgbClr val="EEEEEE">
                    <a:alpha val="40185"/>
                  </a:srgbClr>
                </a:gs>
                <a:gs pos="100000">
                  <a:srgbClr val="FBFBFB">
                    <a:alpha val="12540"/>
                  </a:srgbClr>
                </a:gs>
              </a:gsLst>
              <a:lin ang="0"/>
            </a:gradFill>
            <a:ln cap="sq">
              <a:noFill/>
              <a:prstDash val="solid"/>
              <a:miter/>
            </a:ln>
          </p:spPr>
        </p:sp>
        <p:sp>
          <p:nvSpPr>
            <p:cNvPr id="5" name="TextBox 5"/>
            <p:cNvSpPr txBox="1"/>
            <p:nvPr/>
          </p:nvSpPr>
          <p:spPr>
            <a:xfrm>
              <a:off x="0" y="-19050"/>
              <a:ext cx="286687" cy="483564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Freeform 6"/>
          <p:cNvSpPr/>
          <p:nvPr/>
        </p:nvSpPr>
        <p:spPr>
          <a:xfrm>
            <a:off x="17900" y="6235092"/>
            <a:ext cx="18270100" cy="7467944"/>
          </a:xfrm>
          <a:custGeom>
            <a:avLst/>
            <a:gdLst/>
            <a:ahLst/>
            <a:cxnLst/>
            <a:rect l="l" t="t" r="r" b="b"/>
            <a:pathLst>
              <a:path w="18270100" h="7467944">
                <a:moveTo>
                  <a:pt x="0" y="0"/>
                </a:moveTo>
                <a:lnTo>
                  <a:pt x="18270100" y="0"/>
                </a:lnTo>
                <a:lnTo>
                  <a:pt x="18270100" y="7467944"/>
                </a:lnTo>
                <a:lnTo>
                  <a:pt x="0" y="7467944"/>
                </a:lnTo>
                <a:lnTo>
                  <a:pt x="0" y="0"/>
                </a:lnTo>
                <a:close/>
              </a:path>
            </a:pathLst>
          </a:custGeom>
          <a:blipFill>
            <a:blip r:embed="rId3"/>
            <a:stretch>
              <a:fillRect t="-31574" b="-31574"/>
            </a:stretch>
          </a:blipFill>
        </p:spPr>
      </p:sp>
      <p:grpSp>
        <p:nvGrpSpPr>
          <p:cNvPr id="7" name="Group 7"/>
          <p:cNvGrpSpPr/>
          <p:nvPr/>
        </p:nvGrpSpPr>
        <p:grpSpPr>
          <a:xfrm>
            <a:off x="1739474" y="4031724"/>
            <a:ext cx="4595005" cy="3573491"/>
            <a:chOff x="0" y="0"/>
            <a:chExt cx="1210207" cy="941166"/>
          </a:xfrm>
        </p:grpSpPr>
        <p:sp>
          <p:nvSpPr>
            <p:cNvPr id="8" name="Freeform 8"/>
            <p:cNvSpPr/>
            <p:nvPr/>
          </p:nvSpPr>
          <p:spPr>
            <a:xfrm>
              <a:off x="0" y="0"/>
              <a:ext cx="1210207" cy="941166"/>
            </a:xfrm>
            <a:custGeom>
              <a:avLst/>
              <a:gdLst/>
              <a:ahLst/>
              <a:cxnLst/>
              <a:rect l="l" t="t" r="r" b="b"/>
              <a:pathLst>
                <a:path w="1210207" h="941166">
                  <a:moveTo>
                    <a:pt x="33697" y="0"/>
                  </a:moveTo>
                  <a:lnTo>
                    <a:pt x="1176510" y="0"/>
                  </a:lnTo>
                  <a:cubicBezTo>
                    <a:pt x="1195120" y="0"/>
                    <a:pt x="1210207" y="15087"/>
                    <a:pt x="1210207" y="33697"/>
                  </a:cubicBezTo>
                  <a:lnTo>
                    <a:pt x="1210207" y="907469"/>
                  </a:lnTo>
                  <a:cubicBezTo>
                    <a:pt x="1210207" y="916406"/>
                    <a:pt x="1206657" y="924977"/>
                    <a:pt x="1200337" y="931297"/>
                  </a:cubicBezTo>
                  <a:cubicBezTo>
                    <a:pt x="1194018" y="937616"/>
                    <a:pt x="1185447" y="941166"/>
                    <a:pt x="1176510" y="941166"/>
                  </a:cubicBezTo>
                  <a:lnTo>
                    <a:pt x="33697" y="941166"/>
                  </a:lnTo>
                  <a:cubicBezTo>
                    <a:pt x="24760" y="941166"/>
                    <a:pt x="16189" y="937616"/>
                    <a:pt x="9870" y="931297"/>
                  </a:cubicBezTo>
                  <a:cubicBezTo>
                    <a:pt x="3550" y="924977"/>
                    <a:pt x="0" y="916406"/>
                    <a:pt x="0" y="907469"/>
                  </a:cubicBezTo>
                  <a:lnTo>
                    <a:pt x="0" y="33697"/>
                  </a:lnTo>
                  <a:cubicBezTo>
                    <a:pt x="0" y="24760"/>
                    <a:pt x="3550" y="16189"/>
                    <a:pt x="9870" y="9870"/>
                  </a:cubicBezTo>
                  <a:cubicBezTo>
                    <a:pt x="16189" y="3550"/>
                    <a:pt x="24760" y="0"/>
                    <a:pt x="33697" y="0"/>
                  </a:cubicBezTo>
                  <a:close/>
                </a:path>
              </a:pathLst>
            </a:custGeom>
            <a:solidFill>
              <a:srgbClr val="FFFFFF"/>
            </a:solidFill>
            <a:ln w="38100" cap="sq">
              <a:solidFill>
                <a:srgbClr val="363636"/>
              </a:solidFill>
              <a:prstDash val="solid"/>
              <a:miter/>
            </a:ln>
          </p:spPr>
        </p:sp>
        <p:sp>
          <p:nvSpPr>
            <p:cNvPr id="9" name="TextBox 9"/>
            <p:cNvSpPr txBox="1"/>
            <p:nvPr/>
          </p:nvSpPr>
          <p:spPr>
            <a:xfrm>
              <a:off x="0" y="-19050"/>
              <a:ext cx="1210207" cy="960216"/>
            </a:xfrm>
            <a:prstGeom prst="rect">
              <a:avLst/>
            </a:prstGeom>
          </p:spPr>
          <p:txBody>
            <a:bodyPr lIns="50800" tIns="50800" rIns="50800" bIns="50800" rtlCol="0" anchor="ctr"/>
            <a:lstStyle/>
            <a:p>
              <a:pPr algn="ctr">
                <a:lnSpc>
                  <a:spcPts val="2859"/>
                </a:lnSpc>
              </a:pPr>
              <a:endParaRPr/>
            </a:p>
          </p:txBody>
        </p:sp>
      </p:grpSp>
      <p:sp>
        <p:nvSpPr>
          <p:cNvPr id="10" name="TextBox 10"/>
          <p:cNvSpPr txBox="1"/>
          <p:nvPr/>
        </p:nvSpPr>
        <p:spPr>
          <a:xfrm>
            <a:off x="3349623" y="1414631"/>
            <a:ext cx="11856573" cy="1872307"/>
          </a:xfrm>
          <a:prstGeom prst="rect">
            <a:avLst/>
          </a:prstGeom>
        </p:spPr>
        <p:txBody>
          <a:bodyPr wrap="square" lIns="0" tIns="0" rIns="0" bIns="0" rtlCol="0" anchor="t">
            <a:spAutoFit/>
          </a:bodyPr>
          <a:lstStyle/>
          <a:p>
            <a:pPr lvl="0" algn="ctr">
              <a:lnSpc>
                <a:spcPts val="7291"/>
              </a:lnSpc>
              <a:spcBef>
                <a:spcPct val="0"/>
              </a:spcBef>
            </a:pPr>
            <a:r>
              <a:rPr lang="uk-UA" sz="5283" spc="184" dirty="0">
                <a:solidFill>
                  <a:srgbClr val="010101"/>
                </a:solidFill>
                <a:latin typeface="Archivo Black"/>
              </a:rPr>
              <a:t>К</a:t>
            </a:r>
            <a:r>
              <a:rPr lang="uk-UA" sz="5283" spc="184" dirty="0" smtClean="0">
                <a:solidFill>
                  <a:srgbClr val="010101"/>
                </a:solidFill>
                <a:latin typeface="Archivo Black"/>
              </a:rPr>
              <a:t>ОНЦЕПЦІЯ </a:t>
            </a:r>
            <a:r>
              <a:rPr lang="uk-UA" sz="5283" spc="184" dirty="0">
                <a:solidFill>
                  <a:srgbClr val="010101"/>
                </a:solidFill>
                <a:latin typeface="Archivo Black"/>
              </a:rPr>
              <a:t>СТАРТАП-ПРОЄКТУ «</a:t>
            </a:r>
            <a:r>
              <a:rPr lang="en-US" sz="5283" spc="184" dirty="0">
                <a:solidFill>
                  <a:srgbClr val="010101"/>
                </a:solidFill>
                <a:latin typeface="Archivo Black"/>
              </a:rPr>
              <a:t>INCLUSIO»</a:t>
            </a:r>
            <a:endParaRPr lang="en-US" sz="5283" u="none" strike="noStrike" spc="184" dirty="0">
              <a:solidFill>
                <a:srgbClr val="010101"/>
              </a:solidFill>
              <a:latin typeface="Archivo Black"/>
            </a:endParaRPr>
          </a:p>
        </p:txBody>
      </p:sp>
      <p:grpSp>
        <p:nvGrpSpPr>
          <p:cNvPr id="12" name="Group 12"/>
          <p:cNvGrpSpPr/>
          <p:nvPr/>
        </p:nvGrpSpPr>
        <p:grpSpPr>
          <a:xfrm>
            <a:off x="2954088" y="3875355"/>
            <a:ext cx="157787" cy="156369"/>
            <a:chOff x="0" y="0"/>
            <a:chExt cx="320400" cy="317520"/>
          </a:xfrm>
        </p:grpSpPr>
        <p:sp>
          <p:nvSpPr>
            <p:cNvPr id="13" name="Freeform 13"/>
            <p:cNvSpPr/>
            <p:nvPr/>
          </p:nvSpPr>
          <p:spPr>
            <a:xfrm>
              <a:off x="0" y="0"/>
              <a:ext cx="320421" cy="329184"/>
            </a:xfrm>
            <a:custGeom>
              <a:avLst/>
              <a:gdLst/>
              <a:ahLst/>
              <a:cxnLst/>
              <a:rect l="l" t="t" r="r" b="b"/>
              <a:pathLst>
                <a:path w="320421" h="329184">
                  <a:moveTo>
                    <a:pt x="320421" y="329184"/>
                  </a:moveTo>
                  <a:lnTo>
                    <a:pt x="0" y="329184"/>
                  </a:lnTo>
                  <a:lnTo>
                    <a:pt x="0" y="158750"/>
                  </a:lnTo>
                  <a:cubicBezTo>
                    <a:pt x="0" y="70866"/>
                    <a:pt x="71501" y="0"/>
                    <a:pt x="160147" y="0"/>
                  </a:cubicBezTo>
                  <a:cubicBezTo>
                    <a:pt x="248793" y="0"/>
                    <a:pt x="320421" y="70866"/>
                    <a:pt x="320421" y="158750"/>
                  </a:cubicBezTo>
                  <a:lnTo>
                    <a:pt x="320421" y="329184"/>
                  </a:lnTo>
                  <a:close/>
                </a:path>
              </a:pathLst>
            </a:custGeom>
            <a:solidFill>
              <a:srgbClr val="040506"/>
            </a:solidFill>
          </p:spPr>
        </p:sp>
      </p:grpSp>
      <p:grpSp>
        <p:nvGrpSpPr>
          <p:cNvPr id="14" name="Group 14"/>
          <p:cNvGrpSpPr/>
          <p:nvPr/>
        </p:nvGrpSpPr>
        <p:grpSpPr>
          <a:xfrm>
            <a:off x="1981480" y="3875355"/>
            <a:ext cx="1047779" cy="1124013"/>
            <a:chOff x="0" y="0"/>
            <a:chExt cx="2127600" cy="2282400"/>
          </a:xfrm>
        </p:grpSpPr>
        <p:sp>
          <p:nvSpPr>
            <p:cNvPr id="15" name="Freeform 15"/>
            <p:cNvSpPr/>
            <p:nvPr/>
          </p:nvSpPr>
          <p:spPr>
            <a:xfrm>
              <a:off x="0" y="0"/>
              <a:ext cx="2136648" cy="2334387"/>
            </a:xfrm>
            <a:custGeom>
              <a:avLst/>
              <a:gdLst/>
              <a:ahLst/>
              <a:cxnLst/>
              <a:rect l="l" t="t" r="r" b="b"/>
              <a:pathLst>
                <a:path w="2136648" h="2334387">
                  <a:moveTo>
                    <a:pt x="1983994" y="0"/>
                  </a:moveTo>
                  <a:lnTo>
                    <a:pt x="144145" y="0"/>
                  </a:lnTo>
                  <a:cubicBezTo>
                    <a:pt x="64389" y="0"/>
                    <a:pt x="0" y="64262"/>
                    <a:pt x="0" y="143891"/>
                  </a:cubicBezTo>
                  <a:lnTo>
                    <a:pt x="0" y="2334387"/>
                  </a:lnTo>
                  <a:lnTo>
                    <a:pt x="991997" y="1949577"/>
                  </a:lnTo>
                  <a:lnTo>
                    <a:pt x="1983994" y="2334387"/>
                  </a:lnTo>
                  <a:lnTo>
                    <a:pt x="1983994" y="152400"/>
                  </a:lnTo>
                  <a:cubicBezTo>
                    <a:pt x="1983994" y="67945"/>
                    <a:pt x="2052574" y="0"/>
                    <a:pt x="2136648" y="0"/>
                  </a:cubicBezTo>
                  <a:lnTo>
                    <a:pt x="1983994" y="0"/>
                  </a:lnTo>
                  <a:close/>
                </a:path>
              </a:pathLst>
            </a:custGeom>
            <a:solidFill>
              <a:srgbClr val="363636"/>
            </a:solidFill>
          </p:spPr>
        </p:sp>
      </p:grpSp>
      <p:sp>
        <p:nvSpPr>
          <p:cNvPr id="18" name="TextBox 18"/>
          <p:cNvSpPr txBox="1"/>
          <p:nvPr/>
        </p:nvSpPr>
        <p:spPr>
          <a:xfrm>
            <a:off x="3198079" y="4424030"/>
            <a:ext cx="2745392" cy="358174"/>
          </a:xfrm>
          <a:prstGeom prst="rect">
            <a:avLst/>
          </a:prstGeom>
        </p:spPr>
        <p:txBody>
          <a:bodyPr lIns="0" tIns="0" rIns="0" bIns="0" rtlCol="0" anchor="t">
            <a:spAutoFit/>
          </a:bodyPr>
          <a:lstStyle/>
          <a:p>
            <a:pPr marL="0" lvl="1" indent="0" algn="l">
              <a:lnSpc>
                <a:spcPts val="2992"/>
              </a:lnSpc>
              <a:spcBef>
                <a:spcPct val="0"/>
              </a:spcBef>
            </a:pPr>
            <a:r>
              <a:rPr lang="uk-UA" sz="2400" b="1" u="none" strike="noStrike" spc="212" dirty="0" smtClean="0">
                <a:solidFill>
                  <a:srgbClr val="000000"/>
                </a:solidFill>
                <a:latin typeface="Montserrat Classic Bold"/>
              </a:rPr>
              <a:t>Місія</a:t>
            </a:r>
            <a:endParaRPr lang="en-US" sz="2168" b="1" u="none" strike="noStrike" spc="212" dirty="0">
              <a:solidFill>
                <a:srgbClr val="000000"/>
              </a:solidFill>
              <a:latin typeface="Montserrat Classic Bold"/>
            </a:endParaRPr>
          </a:p>
        </p:txBody>
      </p:sp>
      <p:sp>
        <p:nvSpPr>
          <p:cNvPr id="19" name="TextBox 19"/>
          <p:cNvSpPr txBox="1"/>
          <p:nvPr/>
        </p:nvSpPr>
        <p:spPr>
          <a:xfrm>
            <a:off x="1960871" y="5155602"/>
            <a:ext cx="4391508" cy="2308324"/>
          </a:xfrm>
          <a:prstGeom prst="rect">
            <a:avLst/>
          </a:prstGeom>
        </p:spPr>
        <p:txBody>
          <a:bodyPr wrap="square" lIns="0" tIns="0" rIns="0" bIns="0" rtlCol="0" anchor="t">
            <a:spAutoFit/>
          </a:bodyPr>
          <a:lstStyle/>
          <a:p>
            <a:pPr>
              <a:lnSpc>
                <a:spcPts val="1773"/>
              </a:lnSpc>
            </a:pPr>
            <a:r>
              <a:rPr lang="uk-UA" spc="125" dirty="0">
                <a:solidFill>
                  <a:srgbClr val="000000"/>
                </a:solidFill>
                <a:latin typeface="Montserrat Light"/>
              </a:rPr>
              <a:t>Наша місія – створити платформу, яка забезпечує особам з інвалідністю доступ до ринку, де вони можуть представляти свої товари та послуги. Ми прагнемо підвищити їхню видимість, підтримати їхні підприємницькі зусилля та сприяти соціальній інтеграції через створення інклюзивного середовища.</a:t>
            </a:r>
            <a:endParaRPr lang="en-US" spc="125" dirty="0">
              <a:solidFill>
                <a:srgbClr val="000000"/>
              </a:solidFill>
              <a:latin typeface="Montserrat Light"/>
            </a:endParaRPr>
          </a:p>
        </p:txBody>
      </p:sp>
      <p:grpSp>
        <p:nvGrpSpPr>
          <p:cNvPr id="21" name="Group 21"/>
          <p:cNvGrpSpPr/>
          <p:nvPr/>
        </p:nvGrpSpPr>
        <p:grpSpPr>
          <a:xfrm>
            <a:off x="6844166" y="4031724"/>
            <a:ext cx="4595005" cy="3573491"/>
            <a:chOff x="0" y="0"/>
            <a:chExt cx="1210207" cy="941166"/>
          </a:xfrm>
        </p:grpSpPr>
        <p:sp>
          <p:nvSpPr>
            <p:cNvPr id="22" name="Freeform 22"/>
            <p:cNvSpPr/>
            <p:nvPr/>
          </p:nvSpPr>
          <p:spPr>
            <a:xfrm>
              <a:off x="0" y="0"/>
              <a:ext cx="1210207" cy="941166"/>
            </a:xfrm>
            <a:custGeom>
              <a:avLst/>
              <a:gdLst/>
              <a:ahLst/>
              <a:cxnLst/>
              <a:rect l="l" t="t" r="r" b="b"/>
              <a:pathLst>
                <a:path w="1210207" h="941166">
                  <a:moveTo>
                    <a:pt x="33697" y="0"/>
                  </a:moveTo>
                  <a:lnTo>
                    <a:pt x="1176510" y="0"/>
                  </a:lnTo>
                  <a:cubicBezTo>
                    <a:pt x="1195120" y="0"/>
                    <a:pt x="1210207" y="15087"/>
                    <a:pt x="1210207" y="33697"/>
                  </a:cubicBezTo>
                  <a:lnTo>
                    <a:pt x="1210207" y="907469"/>
                  </a:lnTo>
                  <a:cubicBezTo>
                    <a:pt x="1210207" y="916406"/>
                    <a:pt x="1206657" y="924977"/>
                    <a:pt x="1200337" y="931297"/>
                  </a:cubicBezTo>
                  <a:cubicBezTo>
                    <a:pt x="1194018" y="937616"/>
                    <a:pt x="1185447" y="941166"/>
                    <a:pt x="1176510" y="941166"/>
                  </a:cubicBezTo>
                  <a:lnTo>
                    <a:pt x="33697" y="941166"/>
                  </a:lnTo>
                  <a:cubicBezTo>
                    <a:pt x="24760" y="941166"/>
                    <a:pt x="16189" y="937616"/>
                    <a:pt x="9870" y="931297"/>
                  </a:cubicBezTo>
                  <a:cubicBezTo>
                    <a:pt x="3550" y="924977"/>
                    <a:pt x="0" y="916406"/>
                    <a:pt x="0" y="907469"/>
                  </a:cubicBezTo>
                  <a:lnTo>
                    <a:pt x="0" y="33697"/>
                  </a:lnTo>
                  <a:cubicBezTo>
                    <a:pt x="0" y="24760"/>
                    <a:pt x="3550" y="16189"/>
                    <a:pt x="9870" y="9870"/>
                  </a:cubicBezTo>
                  <a:cubicBezTo>
                    <a:pt x="16189" y="3550"/>
                    <a:pt x="24760" y="0"/>
                    <a:pt x="33697" y="0"/>
                  </a:cubicBezTo>
                  <a:close/>
                </a:path>
              </a:pathLst>
            </a:custGeom>
            <a:solidFill>
              <a:srgbClr val="FFFFFF"/>
            </a:solidFill>
            <a:ln w="38100" cap="sq">
              <a:solidFill>
                <a:srgbClr val="363636"/>
              </a:solidFill>
              <a:prstDash val="solid"/>
              <a:miter/>
            </a:ln>
          </p:spPr>
        </p:sp>
        <p:sp>
          <p:nvSpPr>
            <p:cNvPr id="23" name="TextBox 23"/>
            <p:cNvSpPr txBox="1"/>
            <p:nvPr/>
          </p:nvSpPr>
          <p:spPr>
            <a:xfrm>
              <a:off x="0" y="-19050"/>
              <a:ext cx="1210207" cy="960216"/>
            </a:xfrm>
            <a:prstGeom prst="rect">
              <a:avLst/>
            </a:prstGeom>
          </p:spPr>
          <p:txBody>
            <a:bodyPr lIns="50800" tIns="50800" rIns="50800" bIns="50800" rtlCol="0" anchor="ctr"/>
            <a:lstStyle/>
            <a:p>
              <a:pPr algn="ctr">
                <a:lnSpc>
                  <a:spcPts val="2859"/>
                </a:lnSpc>
              </a:pPr>
              <a:endParaRPr/>
            </a:p>
          </p:txBody>
        </p:sp>
      </p:grpSp>
      <p:grpSp>
        <p:nvGrpSpPr>
          <p:cNvPr id="24" name="Group 24"/>
          <p:cNvGrpSpPr/>
          <p:nvPr/>
        </p:nvGrpSpPr>
        <p:grpSpPr>
          <a:xfrm>
            <a:off x="8058780" y="3875355"/>
            <a:ext cx="157787" cy="156369"/>
            <a:chOff x="0" y="0"/>
            <a:chExt cx="320400" cy="317520"/>
          </a:xfrm>
        </p:grpSpPr>
        <p:sp>
          <p:nvSpPr>
            <p:cNvPr id="25" name="Freeform 25"/>
            <p:cNvSpPr/>
            <p:nvPr/>
          </p:nvSpPr>
          <p:spPr>
            <a:xfrm>
              <a:off x="0" y="0"/>
              <a:ext cx="320421" cy="329184"/>
            </a:xfrm>
            <a:custGeom>
              <a:avLst/>
              <a:gdLst/>
              <a:ahLst/>
              <a:cxnLst/>
              <a:rect l="l" t="t" r="r" b="b"/>
              <a:pathLst>
                <a:path w="320421" h="329184">
                  <a:moveTo>
                    <a:pt x="320421" y="329184"/>
                  </a:moveTo>
                  <a:lnTo>
                    <a:pt x="0" y="329184"/>
                  </a:lnTo>
                  <a:lnTo>
                    <a:pt x="0" y="158750"/>
                  </a:lnTo>
                  <a:cubicBezTo>
                    <a:pt x="0" y="70866"/>
                    <a:pt x="71501" y="0"/>
                    <a:pt x="160147" y="0"/>
                  </a:cubicBezTo>
                  <a:cubicBezTo>
                    <a:pt x="248793" y="0"/>
                    <a:pt x="320421" y="70866"/>
                    <a:pt x="320421" y="158750"/>
                  </a:cubicBezTo>
                  <a:lnTo>
                    <a:pt x="320421" y="329184"/>
                  </a:lnTo>
                  <a:close/>
                </a:path>
              </a:pathLst>
            </a:custGeom>
            <a:solidFill>
              <a:srgbClr val="040506"/>
            </a:solidFill>
          </p:spPr>
        </p:sp>
      </p:grpSp>
      <p:grpSp>
        <p:nvGrpSpPr>
          <p:cNvPr id="26" name="Group 26"/>
          <p:cNvGrpSpPr/>
          <p:nvPr/>
        </p:nvGrpSpPr>
        <p:grpSpPr>
          <a:xfrm>
            <a:off x="7086172" y="3875355"/>
            <a:ext cx="1047779" cy="1124013"/>
            <a:chOff x="0" y="0"/>
            <a:chExt cx="2127600" cy="2282400"/>
          </a:xfrm>
        </p:grpSpPr>
        <p:sp>
          <p:nvSpPr>
            <p:cNvPr id="27" name="Freeform 27"/>
            <p:cNvSpPr/>
            <p:nvPr/>
          </p:nvSpPr>
          <p:spPr>
            <a:xfrm>
              <a:off x="0" y="0"/>
              <a:ext cx="2136648" cy="2334387"/>
            </a:xfrm>
            <a:custGeom>
              <a:avLst/>
              <a:gdLst/>
              <a:ahLst/>
              <a:cxnLst/>
              <a:rect l="l" t="t" r="r" b="b"/>
              <a:pathLst>
                <a:path w="2136648" h="2334387">
                  <a:moveTo>
                    <a:pt x="1983994" y="0"/>
                  </a:moveTo>
                  <a:lnTo>
                    <a:pt x="144145" y="0"/>
                  </a:lnTo>
                  <a:cubicBezTo>
                    <a:pt x="64389" y="0"/>
                    <a:pt x="0" y="64262"/>
                    <a:pt x="0" y="143891"/>
                  </a:cubicBezTo>
                  <a:lnTo>
                    <a:pt x="0" y="2334387"/>
                  </a:lnTo>
                  <a:lnTo>
                    <a:pt x="991997" y="1949577"/>
                  </a:lnTo>
                  <a:lnTo>
                    <a:pt x="1983994" y="2334387"/>
                  </a:lnTo>
                  <a:lnTo>
                    <a:pt x="1983994" y="152400"/>
                  </a:lnTo>
                  <a:cubicBezTo>
                    <a:pt x="1983994" y="67945"/>
                    <a:pt x="2052574" y="0"/>
                    <a:pt x="2136648" y="0"/>
                  </a:cubicBezTo>
                  <a:lnTo>
                    <a:pt x="1983994" y="0"/>
                  </a:lnTo>
                  <a:close/>
                </a:path>
              </a:pathLst>
            </a:custGeom>
            <a:solidFill>
              <a:srgbClr val="363636"/>
            </a:solidFill>
          </p:spPr>
        </p:sp>
      </p:grpSp>
      <p:sp>
        <p:nvSpPr>
          <p:cNvPr id="30" name="TextBox 30"/>
          <p:cNvSpPr txBox="1"/>
          <p:nvPr/>
        </p:nvSpPr>
        <p:spPr>
          <a:xfrm>
            <a:off x="8210738" y="4424105"/>
            <a:ext cx="2745392" cy="358174"/>
          </a:xfrm>
          <a:prstGeom prst="rect">
            <a:avLst/>
          </a:prstGeom>
        </p:spPr>
        <p:txBody>
          <a:bodyPr lIns="0" tIns="0" rIns="0" bIns="0" rtlCol="0" anchor="t">
            <a:spAutoFit/>
          </a:bodyPr>
          <a:lstStyle/>
          <a:p>
            <a:pPr marL="0" lvl="1" indent="0" algn="l">
              <a:lnSpc>
                <a:spcPts val="2992"/>
              </a:lnSpc>
              <a:spcBef>
                <a:spcPct val="0"/>
              </a:spcBef>
            </a:pPr>
            <a:r>
              <a:rPr lang="uk-UA" sz="2400" b="1" u="none" strike="noStrike" spc="212" dirty="0" err="1" smtClean="0">
                <a:solidFill>
                  <a:srgbClr val="000000"/>
                </a:solidFill>
                <a:latin typeface="Montserrat Classic Bold"/>
              </a:rPr>
              <a:t>Візія</a:t>
            </a:r>
            <a:endParaRPr lang="en-US" sz="2400" b="1" u="none" strike="noStrike" spc="212" dirty="0">
              <a:solidFill>
                <a:srgbClr val="000000"/>
              </a:solidFill>
              <a:latin typeface="Montserrat Classic Bold"/>
            </a:endParaRPr>
          </a:p>
        </p:txBody>
      </p:sp>
      <p:sp>
        <p:nvSpPr>
          <p:cNvPr id="31" name="TextBox 31"/>
          <p:cNvSpPr txBox="1"/>
          <p:nvPr/>
        </p:nvSpPr>
        <p:spPr>
          <a:xfrm>
            <a:off x="7116651" y="5066058"/>
            <a:ext cx="4322519" cy="2308324"/>
          </a:xfrm>
          <a:prstGeom prst="rect">
            <a:avLst/>
          </a:prstGeom>
        </p:spPr>
        <p:txBody>
          <a:bodyPr wrap="square" lIns="0" tIns="0" rIns="0" bIns="0" rtlCol="0" anchor="t">
            <a:spAutoFit/>
          </a:bodyPr>
          <a:lstStyle/>
          <a:p>
            <a:pPr>
              <a:lnSpc>
                <a:spcPts val="1773"/>
              </a:lnSpc>
            </a:pPr>
            <a:r>
              <a:rPr lang="uk-UA" spc="125" dirty="0">
                <a:solidFill>
                  <a:srgbClr val="000000"/>
                </a:solidFill>
                <a:latin typeface="Montserrat Light"/>
              </a:rPr>
              <a:t>Наша </a:t>
            </a:r>
            <a:r>
              <a:rPr lang="uk-UA" spc="125" dirty="0" err="1">
                <a:solidFill>
                  <a:srgbClr val="000000"/>
                </a:solidFill>
                <a:latin typeface="Montserrat Light"/>
              </a:rPr>
              <a:t>візія</a:t>
            </a:r>
            <a:r>
              <a:rPr lang="uk-UA" spc="125" dirty="0">
                <a:solidFill>
                  <a:srgbClr val="000000"/>
                </a:solidFill>
                <a:latin typeface="Montserrat Light"/>
              </a:rPr>
              <a:t> – створити суспільство, де особи з інвалідністю мають рівний доступ до можливостей підприємницької діяльності. Ми прагнемо, щоб кожна особа змогла розвивати свій бізнес, представляти свої унікальні продукти та послуги на ринку та отримувати визнання та підтримку споживачів.</a:t>
            </a:r>
            <a:endParaRPr lang="en-US" spc="125" dirty="0">
              <a:solidFill>
                <a:srgbClr val="000000"/>
              </a:solidFill>
              <a:latin typeface="Montserrat Light"/>
            </a:endParaRPr>
          </a:p>
        </p:txBody>
      </p:sp>
      <p:grpSp>
        <p:nvGrpSpPr>
          <p:cNvPr id="33" name="Group 33"/>
          <p:cNvGrpSpPr/>
          <p:nvPr/>
        </p:nvGrpSpPr>
        <p:grpSpPr>
          <a:xfrm>
            <a:off x="11953521" y="4031724"/>
            <a:ext cx="4595005" cy="3573491"/>
            <a:chOff x="0" y="0"/>
            <a:chExt cx="1210207" cy="941166"/>
          </a:xfrm>
        </p:grpSpPr>
        <p:sp>
          <p:nvSpPr>
            <p:cNvPr id="34" name="Freeform 34"/>
            <p:cNvSpPr/>
            <p:nvPr/>
          </p:nvSpPr>
          <p:spPr>
            <a:xfrm>
              <a:off x="0" y="0"/>
              <a:ext cx="1210207" cy="941166"/>
            </a:xfrm>
            <a:custGeom>
              <a:avLst/>
              <a:gdLst/>
              <a:ahLst/>
              <a:cxnLst/>
              <a:rect l="l" t="t" r="r" b="b"/>
              <a:pathLst>
                <a:path w="1210207" h="941166">
                  <a:moveTo>
                    <a:pt x="33697" y="0"/>
                  </a:moveTo>
                  <a:lnTo>
                    <a:pt x="1176510" y="0"/>
                  </a:lnTo>
                  <a:cubicBezTo>
                    <a:pt x="1195120" y="0"/>
                    <a:pt x="1210207" y="15087"/>
                    <a:pt x="1210207" y="33697"/>
                  </a:cubicBezTo>
                  <a:lnTo>
                    <a:pt x="1210207" y="907469"/>
                  </a:lnTo>
                  <a:cubicBezTo>
                    <a:pt x="1210207" y="916406"/>
                    <a:pt x="1206657" y="924977"/>
                    <a:pt x="1200337" y="931297"/>
                  </a:cubicBezTo>
                  <a:cubicBezTo>
                    <a:pt x="1194018" y="937616"/>
                    <a:pt x="1185447" y="941166"/>
                    <a:pt x="1176510" y="941166"/>
                  </a:cubicBezTo>
                  <a:lnTo>
                    <a:pt x="33697" y="941166"/>
                  </a:lnTo>
                  <a:cubicBezTo>
                    <a:pt x="24760" y="941166"/>
                    <a:pt x="16189" y="937616"/>
                    <a:pt x="9870" y="931297"/>
                  </a:cubicBezTo>
                  <a:cubicBezTo>
                    <a:pt x="3550" y="924977"/>
                    <a:pt x="0" y="916406"/>
                    <a:pt x="0" y="907469"/>
                  </a:cubicBezTo>
                  <a:lnTo>
                    <a:pt x="0" y="33697"/>
                  </a:lnTo>
                  <a:cubicBezTo>
                    <a:pt x="0" y="24760"/>
                    <a:pt x="3550" y="16189"/>
                    <a:pt x="9870" y="9870"/>
                  </a:cubicBezTo>
                  <a:cubicBezTo>
                    <a:pt x="16189" y="3550"/>
                    <a:pt x="24760" y="0"/>
                    <a:pt x="33697" y="0"/>
                  </a:cubicBezTo>
                  <a:close/>
                </a:path>
              </a:pathLst>
            </a:custGeom>
            <a:solidFill>
              <a:srgbClr val="FFFFFF"/>
            </a:solidFill>
            <a:ln w="38100" cap="sq">
              <a:solidFill>
                <a:srgbClr val="363636"/>
              </a:solidFill>
              <a:prstDash val="solid"/>
              <a:miter/>
            </a:ln>
          </p:spPr>
        </p:sp>
        <p:sp>
          <p:nvSpPr>
            <p:cNvPr id="35" name="TextBox 35"/>
            <p:cNvSpPr txBox="1"/>
            <p:nvPr/>
          </p:nvSpPr>
          <p:spPr>
            <a:xfrm>
              <a:off x="0" y="-19050"/>
              <a:ext cx="1210207" cy="960216"/>
            </a:xfrm>
            <a:prstGeom prst="rect">
              <a:avLst/>
            </a:prstGeom>
          </p:spPr>
          <p:txBody>
            <a:bodyPr lIns="50800" tIns="50800" rIns="50800" bIns="50800" rtlCol="0" anchor="ctr"/>
            <a:lstStyle/>
            <a:p>
              <a:pPr algn="ctr">
                <a:lnSpc>
                  <a:spcPts val="2859"/>
                </a:lnSpc>
              </a:pPr>
              <a:endParaRPr/>
            </a:p>
          </p:txBody>
        </p:sp>
      </p:grpSp>
      <p:grpSp>
        <p:nvGrpSpPr>
          <p:cNvPr id="36" name="Group 36"/>
          <p:cNvGrpSpPr/>
          <p:nvPr/>
        </p:nvGrpSpPr>
        <p:grpSpPr>
          <a:xfrm>
            <a:off x="13168135" y="3875355"/>
            <a:ext cx="157787" cy="156369"/>
            <a:chOff x="0" y="0"/>
            <a:chExt cx="320400" cy="317520"/>
          </a:xfrm>
        </p:grpSpPr>
        <p:sp>
          <p:nvSpPr>
            <p:cNvPr id="37" name="Freeform 37"/>
            <p:cNvSpPr/>
            <p:nvPr/>
          </p:nvSpPr>
          <p:spPr>
            <a:xfrm>
              <a:off x="0" y="0"/>
              <a:ext cx="320421" cy="329184"/>
            </a:xfrm>
            <a:custGeom>
              <a:avLst/>
              <a:gdLst/>
              <a:ahLst/>
              <a:cxnLst/>
              <a:rect l="l" t="t" r="r" b="b"/>
              <a:pathLst>
                <a:path w="320421" h="329184">
                  <a:moveTo>
                    <a:pt x="320421" y="329184"/>
                  </a:moveTo>
                  <a:lnTo>
                    <a:pt x="0" y="329184"/>
                  </a:lnTo>
                  <a:lnTo>
                    <a:pt x="0" y="158750"/>
                  </a:lnTo>
                  <a:cubicBezTo>
                    <a:pt x="0" y="70866"/>
                    <a:pt x="71501" y="0"/>
                    <a:pt x="160147" y="0"/>
                  </a:cubicBezTo>
                  <a:cubicBezTo>
                    <a:pt x="248793" y="0"/>
                    <a:pt x="320421" y="70866"/>
                    <a:pt x="320421" y="158750"/>
                  </a:cubicBezTo>
                  <a:lnTo>
                    <a:pt x="320421" y="329184"/>
                  </a:lnTo>
                  <a:close/>
                </a:path>
              </a:pathLst>
            </a:custGeom>
            <a:solidFill>
              <a:srgbClr val="040506"/>
            </a:solidFill>
          </p:spPr>
        </p:sp>
      </p:grpSp>
      <p:grpSp>
        <p:nvGrpSpPr>
          <p:cNvPr id="38" name="Group 38"/>
          <p:cNvGrpSpPr/>
          <p:nvPr/>
        </p:nvGrpSpPr>
        <p:grpSpPr>
          <a:xfrm>
            <a:off x="12195527" y="3875355"/>
            <a:ext cx="1047779" cy="1124013"/>
            <a:chOff x="0" y="0"/>
            <a:chExt cx="2127600" cy="2282400"/>
          </a:xfrm>
        </p:grpSpPr>
        <p:sp>
          <p:nvSpPr>
            <p:cNvPr id="39" name="Freeform 39"/>
            <p:cNvSpPr/>
            <p:nvPr/>
          </p:nvSpPr>
          <p:spPr>
            <a:xfrm>
              <a:off x="0" y="0"/>
              <a:ext cx="2136648" cy="2334387"/>
            </a:xfrm>
            <a:custGeom>
              <a:avLst/>
              <a:gdLst/>
              <a:ahLst/>
              <a:cxnLst/>
              <a:rect l="l" t="t" r="r" b="b"/>
              <a:pathLst>
                <a:path w="2136648" h="2334387">
                  <a:moveTo>
                    <a:pt x="1983994" y="0"/>
                  </a:moveTo>
                  <a:lnTo>
                    <a:pt x="144145" y="0"/>
                  </a:lnTo>
                  <a:cubicBezTo>
                    <a:pt x="64389" y="0"/>
                    <a:pt x="0" y="64262"/>
                    <a:pt x="0" y="143891"/>
                  </a:cubicBezTo>
                  <a:lnTo>
                    <a:pt x="0" y="2334387"/>
                  </a:lnTo>
                  <a:lnTo>
                    <a:pt x="991997" y="1949577"/>
                  </a:lnTo>
                  <a:lnTo>
                    <a:pt x="1983994" y="2334387"/>
                  </a:lnTo>
                  <a:lnTo>
                    <a:pt x="1983994" y="152400"/>
                  </a:lnTo>
                  <a:cubicBezTo>
                    <a:pt x="1983994" y="67945"/>
                    <a:pt x="2052574" y="0"/>
                    <a:pt x="2136648" y="0"/>
                  </a:cubicBezTo>
                  <a:lnTo>
                    <a:pt x="1983994" y="0"/>
                  </a:lnTo>
                  <a:close/>
                </a:path>
              </a:pathLst>
            </a:custGeom>
            <a:solidFill>
              <a:srgbClr val="363636"/>
            </a:solidFill>
          </p:spPr>
        </p:sp>
      </p:grpSp>
      <p:sp>
        <p:nvSpPr>
          <p:cNvPr id="42" name="TextBox 42"/>
          <p:cNvSpPr txBox="1"/>
          <p:nvPr/>
        </p:nvSpPr>
        <p:spPr>
          <a:xfrm>
            <a:off x="13412126" y="4424030"/>
            <a:ext cx="2745392" cy="358174"/>
          </a:xfrm>
          <a:prstGeom prst="rect">
            <a:avLst/>
          </a:prstGeom>
        </p:spPr>
        <p:txBody>
          <a:bodyPr lIns="0" tIns="0" rIns="0" bIns="0" rtlCol="0" anchor="t">
            <a:spAutoFit/>
          </a:bodyPr>
          <a:lstStyle/>
          <a:p>
            <a:pPr marL="0" lvl="1" indent="0" algn="l">
              <a:lnSpc>
                <a:spcPts val="2992"/>
              </a:lnSpc>
              <a:spcBef>
                <a:spcPct val="0"/>
              </a:spcBef>
            </a:pPr>
            <a:r>
              <a:rPr lang="uk-UA" sz="2400" b="1" u="none" strike="noStrike" spc="212" dirty="0" smtClean="0">
                <a:solidFill>
                  <a:srgbClr val="000000"/>
                </a:solidFill>
                <a:latin typeface="Montserrat Classic Bold"/>
              </a:rPr>
              <a:t>Кредо</a:t>
            </a:r>
            <a:endParaRPr lang="en-US" sz="2400" b="1" u="none" strike="noStrike" spc="212" dirty="0">
              <a:solidFill>
                <a:srgbClr val="000000"/>
              </a:solidFill>
              <a:latin typeface="Montserrat Classic Bold"/>
            </a:endParaRPr>
          </a:p>
        </p:txBody>
      </p:sp>
      <p:sp>
        <p:nvSpPr>
          <p:cNvPr id="43" name="TextBox 43"/>
          <p:cNvSpPr txBox="1"/>
          <p:nvPr/>
        </p:nvSpPr>
        <p:spPr>
          <a:xfrm>
            <a:off x="12195527" y="5235501"/>
            <a:ext cx="4149499" cy="692497"/>
          </a:xfrm>
          <a:prstGeom prst="rect">
            <a:avLst/>
          </a:prstGeom>
        </p:spPr>
        <p:txBody>
          <a:bodyPr wrap="square" lIns="0" tIns="0" rIns="0" bIns="0" rtlCol="0" anchor="t">
            <a:spAutoFit/>
          </a:bodyPr>
          <a:lstStyle/>
          <a:p>
            <a:pPr>
              <a:lnSpc>
                <a:spcPts val="1773"/>
              </a:lnSpc>
            </a:pPr>
            <a:r>
              <a:rPr lang="ru-RU" spc="125" dirty="0">
                <a:solidFill>
                  <a:srgbClr val="000000"/>
                </a:solidFill>
                <a:latin typeface="Montserrat Light"/>
              </a:rPr>
              <a:t>Наше кредо </a:t>
            </a:r>
            <a:r>
              <a:rPr lang="ru-RU" spc="125" dirty="0" err="1">
                <a:solidFill>
                  <a:srgbClr val="000000"/>
                </a:solidFill>
                <a:latin typeface="Montserrat Light"/>
              </a:rPr>
              <a:t>звучить</a:t>
            </a:r>
            <a:r>
              <a:rPr lang="ru-RU" spc="125" dirty="0">
                <a:solidFill>
                  <a:srgbClr val="000000"/>
                </a:solidFill>
                <a:latin typeface="Montserrat Light"/>
              </a:rPr>
              <a:t> так: </a:t>
            </a:r>
            <a:r>
              <a:rPr lang="ru-RU" spc="125" dirty="0" err="1">
                <a:solidFill>
                  <a:srgbClr val="000000"/>
                </a:solidFill>
                <a:latin typeface="Montserrat Light"/>
              </a:rPr>
              <a:t>Світ</a:t>
            </a:r>
            <a:r>
              <a:rPr lang="ru-RU" spc="125" dirty="0">
                <a:solidFill>
                  <a:srgbClr val="000000"/>
                </a:solidFill>
                <a:latin typeface="Montserrat Light"/>
              </a:rPr>
              <a:t> без </a:t>
            </a:r>
            <a:r>
              <a:rPr lang="ru-RU" spc="125" dirty="0" err="1">
                <a:solidFill>
                  <a:srgbClr val="000000"/>
                </a:solidFill>
                <a:latin typeface="Montserrat Light"/>
              </a:rPr>
              <a:t>бар’єрів</a:t>
            </a:r>
            <a:r>
              <a:rPr lang="ru-RU" spc="125" dirty="0">
                <a:solidFill>
                  <a:srgbClr val="000000"/>
                </a:solidFill>
                <a:latin typeface="Montserrat Light"/>
              </a:rPr>
              <a:t> – </a:t>
            </a:r>
            <a:r>
              <a:rPr lang="ru-RU" spc="125" dirty="0" err="1">
                <a:solidFill>
                  <a:srgbClr val="000000"/>
                </a:solidFill>
                <a:latin typeface="Montserrat Light"/>
              </a:rPr>
              <a:t>це</a:t>
            </a:r>
            <a:r>
              <a:rPr lang="ru-RU" spc="125" dirty="0">
                <a:solidFill>
                  <a:srgbClr val="000000"/>
                </a:solidFill>
                <a:latin typeface="Montserrat Light"/>
              </a:rPr>
              <a:t> наше </a:t>
            </a:r>
            <a:r>
              <a:rPr lang="ru-RU" spc="125" dirty="0" err="1">
                <a:solidFill>
                  <a:srgbClr val="000000"/>
                </a:solidFill>
                <a:latin typeface="Montserrat Light"/>
              </a:rPr>
              <a:t>спільне</a:t>
            </a:r>
            <a:r>
              <a:rPr lang="ru-RU" spc="125" dirty="0">
                <a:solidFill>
                  <a:srgbClr val="000000"/>
                </a:solidFill>
                <a:latin typeface="Montserrat Light"/>
              </a:rPr>
              <a:t> </a:t>
            </a:r>
            <a:r>
              <a:rPr lang="ru-RU" spc="125" dirty="0" err="1">
                <a:solidFill>
                  <a:srgbClr val="000000"/>
                </a:solidFill>
                <a:latin typeface="Montserrat Light"/>
              </a:rPr>
              <a:t>майбутнє</a:t>
            </a:r>
            <a:r>
              <a:rPr lang="ru-RU" spc="125" dirty="0">
                <a:solidFill>
                  <a:srgbClr val="000000"/>
                </a:solidFill>
                <a:latin typeface="Montserrat Light"/>
              </a:rPr>
              <a:t>!</a:t>
            </a:r>
            <a:endParaRPr lang="en-US" spc="125" dirty="0">
              <a:solidFill>
                <a:srgbClr val="000000"/>
              </a:solidFill>
              <a:latin typeface="Montserrat Light"/>
            </a:endParaRPr>
          </a:p>
        </p:txBody>
      </p:sp>
      <p:sp>
        <p:nvSpPr>
          <p:cNvPr id="40" name="TextBox 38"/>
          <p:cNvSpPr txBox="1"/>
          <p:nvPr/>
        </p:nvSpPr>
        <p:spPr>
          <a:xfrm>
            <a:off x="12344401" y="947296"/>
            <a:ext cx="5425352" cy="331757"/>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lvl="0">
              <a:lnSpc>
                <a:spcPts val="2774"/>
              </a:lnSpc>
              <a:spcBef>
                <a:spcPct val="0"/>
              </a:spcBef>
            </a:pPr>
            <a:r>
              <a:rPr lang="uk-UA" sz="2200" b="1" spc="197" dirty="0">
                <a:solidFill>
                  <a:srgbClr val="231F20"/>
                </a:solidFill>
                <a:latin typeface="Montserrat Light"/>
              </a:rPr>
              <a:t>Шифр: </a:t>
            </a:r>
            <a:r>
              <a:rPr lang="en-US" sz="2200" spc="197" dirty="0" err="1">
                <a:solidFill>
                  <a:srgbClr val="231F20"/>
                </a:solidFill>
                <a:latin typeface="Montserrat Light"/>
              </a:rPr>
              <a:t>Inclusio</a:t>
            </a:r>
            <a:r>
              <a:rPr lang="uk-UA" sz="2200" spc="197" dirty="0">
                <a:solidFill>
                  <a:srgbClr val="231F20"/>
                </a:solidFill>
                <a:latin typeface="Montserrat Light"/>
              </a:rPr>
              <a:t>Підприємництво</a:t>
            </a:r>
            <a:endParaRPr lang="uk-UA" sz="2200" spc="197" dirty="0">
              <a:solidFill>
                <a:srgbClr val="231F20"/>
              </a:solidFill>
              <a:latin typeface="Montserrat Ligh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261</TotalTime>
  <Words>1349</Words>
  <Application>Microsoft Office PowerPoint</Application>
  <PresentationFormat>Произвольный</PresentationFormat>
  <Paragraphs>133</Paragraphs>
  <Slides>21</Slides>
  <Notes>0</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21</vt:i4>
      </vt:variant>
    </vt:vector>
  </HeadingPairs>
  <TitlesOfParts>
    <vt:vector size="33" baseType="lpstr">
      <vt:lpstr>Nirmala UI</vt:lpstr>
      <vt:lpstr>Archivo Black</vt:lpstr>
      <vt:lpstr>Calibri</vt:lpstr>
      <vt:lpstr>Times New Roman</vt:lpstr>
      <vt:lpstr>Montserrat Classic</vt:lpstr>
      <vt:lpstr>Montserrat Light Bold</vt:lpstr>
      <vt:lpstr>Montserrat Classic Bold</vt:lpstr>
      <vt:lpstr>Gabriola</vt:lpstr>
      <vt:lpstr>Bahnschrift SemiBold SemiConden</vt:lpstr>
      <vt:lpstr>Montserrat Light</vt:lpstr>
      <vt:lpstr>Arial</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30</cp:revision>
  <dcterms:created xsi:type="dcterms:W3CDTF">2006-08-16T00:00:00Z</dcterms:created>
  <dcterms:modified xsi:type="dcterms:W3CDTF">2024-04-23T17:02:29Z</dcterms:modified>
  <dc:identifier>DAGDPIIo2nM</dc:identifier>
</cp:coreProperties>
</file>