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316" r:id="rId2"/>
    <p:sldId id="326" r:id="rId3"/>
    <p:sldId id="340" r:id="rId4"/>
    <p:sldId id="341" r:id="rId5"/>
    <p:sldId id="337" r:id="rId6"/>
    <p:sldId id="262" r:id="rId7"/>
    <p:sldId id="267" r:id="rId8"/>
    <p:sldId id="334" r:id="rId9"/>
    <p:sldId id="333" r:id="rId10"/>
    <p:sldId id="261" r:id="rId11"/>
    <p:sldId id="336" r:id="rId12"/>
    <p:sldId id="324" r:id="rId13"/>
    <p:sldId id="338" r:id="rId14"/>
    <p:sldId id="325" r:id="rId15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F3D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987" autoAdjust="0"/>
    <p:restoredTop sz="94102"/>
  </p:normalViewPr>
  <p:slideViewPr>
    <p:cSldViewPr snapToGrid="0">
      <p:cViewPr>
        <p:scale>
          <a:sx n="94" d="100"/>
          <a:sy n="94" d="100"/>
        </p:scale>
        <p:origin x="-931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C238E-9DD6-4D0C-AFBE-A03B459305A7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A682B-10E3-40B1-9D5A-CE00D8A01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97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Шановні колеги, доброго дня!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Мене звати Олена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Азєєва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, я очолюю напрям залучення молоді в компанії МХП.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Для мене почесно приймати участь у цій події і представляти наш холдинг МХП.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A682B-10E3-40B1-9D5A-CE00D8A01E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397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За 3 роки, що діє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проєкт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 нам вже вдалося досягти вражаючих результатів.  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Цей напрям ми розвиваємо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динамічно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, бо розуміємо, що майбутнє за молоддю, тому з моменту створення відео на попередньому слайді ми залучили ще більше студентів, а саме 900 за різними форматами співпраці (практика, стажування ДФЗО), саме за ДФЗО було залучено 550 студентів.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Також ми поширили наш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проєкт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 ще на 2 регіони та працевлаштували більше ніж 550 студентів за різними формами співпраці на наших виробничих активах, співпрацюємо з 30 навчальними закладами та 400 наших співробітників пройшли тренінговий курс та стали наставниками. 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A682B-10E3-40B1-9D5A-CE00D8A01E9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773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За період дії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проєкту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 ми вже здобули 2 Премії HR-Бренд Україна в якості кращого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проєкту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 із залучення талановитої молоді, посіли місце в рейтингу ТОП-25 роботодавців України, відкритих до молодих талантів до 25 років та в рейтингу «Найкращий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роботодавейць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» від UGEN.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Це все завдяки команді, яка невпинно працює над розвитку напрямку!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Times Roman"/>
                <a:cs typeface="Times Roman"/>
              </a:rPr>
              <a:t> 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На цьому ми не зупиняємось! Адже розуміємо, що дуальна форма здобуття освіти реалізує саме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студентоцентрований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 підхід шляхом орієнтації на задоволення очікувань студентів щодо успішної роботи за фахом і спрямована на формування в них сучасних знань практичного характеру, а також підвищення загалом їх конкурентоспроможності на ринку праці. 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A682B-10E3-40B1-9D5A-CE00D8A01E9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40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Ми - це міжнародна компанія у сфері харчових та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агротехнологій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b="1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Основні напрями нашої діяльності: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Вирощування курчат-бройлерів та ВРХ, Кулінарний напрям, рослинництво (земельний банк більше ніж 360 тис. га), елеваторні та біогазові комплекси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Times Roman"/>
                <a:cs typeface="Times Roman"/>
              </a:rPr>
              <a:t> 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b="1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МХП в цифрах 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- це: 85+</a:t>
            </a:r>
            <a:r>
              <a:rPr lang="uk-UA" sz="1800" b="1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країн експорту, 25 років на ринку, №1 виробник курятини на українському ринку, 26 000 співробітників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A682B-10E3-40B1-9D5A-CE00D8A01E9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92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DC47A-BFDD-4A70-A262-6F067B78B0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97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DC47A-BFDD-4A70-A262-6F067B78B0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23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Це був нелегкий шлях - переконання закладів освіти долучитися до співпраці, масштабування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проєкту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 на всі підрозділи, залучення молоді безпосередньо. Проте, вже зараз студенти пілотного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проєкту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 стають нашими колегами, повноцінними фахівцями, що здобувають нові вершини для себе та для компанії.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Times Roman"/>
                <a:cs typeface="Times Roman"/>
              </a:rPr>
              <a:t> 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Нам це вдалося за допомогою уніфікованого підходу до залучення студентів: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algn="just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спочатку ми збираємо потребу та визначаємо умови співпраці зі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стейкхолдером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 (заробітна плата, харчування, проживання тощо), далі ми: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b="1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Слайд 5 (продовження)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algn="just" fontAlgn="base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визначення ключових навчальних закладів та спеціальностей</a:t>
            </a:r>
            <a:endParaRPr lang="x-none" sz="1800" u="none" strike="noStrike" kern="0" spc="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algn="just" fontAlgn="base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проведення зустрічей з керівництвом навчальних закладів та заключення договорів про співпрацю</a:t>
            </a:r>
            <a:endParaRPr lang="x-none" sz="1800" u="none" strike="noStrike" kern="0" spc="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algn="just" fontAlgn="base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проведення </a:t>
            </a:r>
            <a:r>
              <a:rPr lang="uk-UA" sz="18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offline</a:t>
            </a:r>
            <a:r>
              <a:rPr lang="uk-UA" sz="18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uk-UA" sz="18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online</a:t>
            </a:r>
            <a:r>
              <a:rPr lang="uk-UA" sz="18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 воркшопів зі студентами </a:t>
            </a:r>
            <a:endParaRPr lang="x-none" sz="1800" u="none" strike="noStrike" kern="0" spc="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algn="just" fontAlgn="base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відбір студентів</a:t>
            </a:r>
            <a:endParaRPr lang="x-none" sz="1800" u="none" strike="noStrike" kern="0" spc="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lvl="0" indent="-342900" algn="just" fontAlgn="base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u="none" strike="noStrike" kern="0" spc="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заключення 3-стороннього договору та узгодження навчального плану студента-</a:t>
            </a:r>
            <a:r>
              <a:rPr lang="uk-UA" sz="1800" u="none" strike="noStrike" kern="0" spc="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дуальника</a:t>
            </a:r>
            <a:endParaRPr lang="x-none" sz="1800" u="none" strike="noStrike" kern="0" spc="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b="1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Times Roman"/>
                <a:cs typeface="Times Roman"/>
              </a:rPr>
              <a:t> 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A682B-10E3-40B1-9D5A-CE00D8A01E9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353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В навчальному році 2022-2023 ми масштабували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проєкт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 з впровадження дуальної освіти на ще більшу к-сть  підрозділів, де ми застосовували різні типи тестувань та проводили кейс на аналітичне та критичне мислення.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A682B-10E3-40B1-9D5A-CE00D8A01E9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716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Для нас також було важливо побудувати систему навчання на підприємстві, тому, студенти перебувають на підприємстві за різними форматам: поділеного дня/тижня, блоковою системою.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HARD SKILLS здобувають студенти за допомогою підходу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work-based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learning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 із долученням наставника.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А SOFT SKILLS ми розвиваємо у студентах із залученням  корпоративних психологів та внутрішніх тренерів.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b="1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Times Roman"/>
                <a:cs typeface="Times Roman"/>
              </a:rPr>
              <a:t> 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A682B-10E3-40B1-9D5A-CE00D8A01E9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634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A682B-10E3-40B1-9D5A-CE00D8A01E9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529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За 3 роки, що діє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проєкт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 нам вже вдалося досягти вражаючих результатів.  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Цей напрям ми розвиваємо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динамічно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, бо розуміємо, що майбутнє за молоддю, тому з моменту створення відео на попередньому слайді ми залучили ще більше студентів, а саме 900 за різними форматами співпраці (практика, стажування ДФЗО), саме за ДФЗО було залучено 550 студентів.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20000"/>
              </a:lnSpc>
              <a:spcBef>
                <a:spcPts val="800"/>
              </a:spcBef>
            </a:pP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Також ми поширили наш </a:t>
            </a:r>
            <a:r>
              <a:rPr lang="uk-UA" sz="1800" dirty="0" err="1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проєкт</a:t>
            </a:r>
            <a:r>
              <a:rPr lang="uk-UA" sz="1800" dirty="0">
                <a:ln>
                  <a:noFill/>
                </a:ln>
                <a:solidFill>
                  <a:srgbClr val="000000"/>
                </a:solidFill>
                <a:effectLst/>
                <a:latin typeface="Times Roman"/>
                <a:ea typeface="Arial Unicode MS" panose="020B0604020202020204" pitchFamily="34" charset="-128"/>
                <a:cs typeface="Arial Unicode MS" panose="020B0604020202020204" pitchFamily="34" charset="-128"/>
              </a:rPr>
              <a:t> ще на 2 регіони та працевлаштували більше ніж 550 студентів за різними формами співпраці на наших виробничих активах, співпрацюємо з 30 навчальними закладами та 400 наших співробітників пройшли тренінговий курс та стали наставниками.  </a:t>
            </a:r>
            <a:endParaRPr lang="x-none" sz="1800" dirty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A682B-10E3-40B1-9D5A-CE00D8A01E9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439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B684-802A-E647-BCE8-FA8009A55AA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E77F-C360-6E48-A1E9-C71FEAF61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98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B684-802A-E647-BCE8-FA8009A55AA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E77F-C360-6E48-A1E9-C71FEAF61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14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B684-802A-E647-BCE8-FA8009A55AA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E77F-C360-6E48-A1E9-C71FEAF61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271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B684-802A-E647-BCE8-FA8009A55AA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E77F-C360-6E48-A1E9-C71FEAF61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759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B684-802A-E647-BCE8-FA8009A55AA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E77F-C360-6E48-A1E9-C71FEAF61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416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B684-802A-E647-BCE8-FA8009A55AA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E77F-C360-6E48-A1E9-C71FEAF61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90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B684-802A-E647-BCE8-FA8009A55AA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E77F-C360-6E48-A1E9-C71FEAF61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13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B684-802A-E647-BCE8-FA8009A55AA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E77F-C360-6E48-A1E9-C71FEAF61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73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B684-802A-E647-BCE8-FA8009A55AA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E77F-C360-6E48-A1E9-C71FEAF61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84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B684-802A-E647-BCE8-FA8009A55AA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E77F-C360-6E48-A1E9-C71FEAF61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77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BB684-802A-E647-BCE8-FA8009A55AA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E77F-C360-6E48-A1E9-C71FEAF61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37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BB684-802A-E647-BCE8-FA8009A55AA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7E77F-C360-6E48-A1E9-C71FEAF612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01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2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3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2">
            <a:extLst>
              <a:ext uri="{FF2B5EF4-FFF2-40B4-BE49-F238E27FC236}">
                <a16:creationId xmlns:a16="http://schemas.microsoft.com/office/drawing/2014/main" xmlns="" id="{7F37CBA6-77FD-4802-B354-04FADD96EC3E}"/>
              </a:ext>
            </a:extLst>
          </p:cNvPr>
          <p:cNvGrpSpPr/>
          <p:nvPr/>
        </p:nvGrpSpPr>
        <p:grpSpPr>
          <a:xfrm rot="10800000">
            <a:off x="-114300" y="448189"/>
            <a:ext cx="6729636" cy="3982112"/>
            <a:chOff x="10987039" y="0"/>
            <a:chExt cx="7301230" cy="9804400"/>
          </a:xfrm>
        </p:grpSpPr>
        <p:pic>
          <p:nvPicPr>
            <p:cNvPr id="6" name="object 3">
              <a:extLst>
                <a:ext uri="{FF2B5EF4-FFF2-40B4-BE49-F238E27FC236}">
                  <a16:creationId xmlns:a16="http://schemas.microsoft.com/office/drawing/2014/main" xmlns="" id="{3EAE288B-EBE0-4659-AD17-613A404E621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87039" y="0"/>
              <a:ext cx="7300960" cy="7919855"/>
            </a:xfrm>
            <a:prstGeom prst="rect">
              <a:avLst/>
            </a:prstGeom>
          </p:spPr>
        </p:pic>
        <p:pic>
          <p:nvPicPr>
            <p:cNvPr id="7" name="object 4">
              <a:extLst>
                <a:ext uri="{FF2B5EF4-FFF2-40B4-BE49-F238E27FC236}">
                  <a16:creationId xmlns:a16="http://schemas.microsoft.com/office/drawing/2014/main" xmlns="" id="{999E6B50-BC1A-4056-AB4F-F9B24DA43DB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83835" y="2034238"/>
              <a:ext cx="7004164" cy="776990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0D85CE3-FC10-E540-A91D-4E2C5C786549}"/>
              </a:ext>
            </a:extLst>
          </p:cNvPr>
          <p:cNvSpPr txBox="1"/>
          <p:nvPr/>
        </p:nvSpPr>
        <p:spPr>
          <a:xfrm>
            <a:off x="390632" y="3223596"/>
            <a:ext cx="11410736" cy="193899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2" charset="0"/>
              </a:rPr>
              <a:t>Молодь </a:t>
            </a:r>
            <a:r>
              <a:rPr kumimoji="0" lang="uk-UA" sz="60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2" charset="0"/>
              </a:rPr>
              <a:t>у</a:t>
            </a:r>
            <a:r>
              <a:rPr kumimoji="0" lang="uk-UA" sz="6000" b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2" charset="0"/>
              </a:rPr>
              <a:t> </a:t>
            </a:r>
            <a:r>
              <a:rPr kumimoji="0" lang="uk-UA" sz="60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2" charset="0"/>
              </a:rPr>
              <a:t>фокусі</a:t>
            </a:r>
            <a:r>
              <a:rPr kumimoji="0" lang="uk-UA" sz="60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6000" b="1" dirty="0" err="1" smtClean="0">
                <a:solidFill>
                  <a:prstClr val="white"/>
                </a:solidFill>
                <a:latin typeface="Proxima Nova" panose="02000506030000020004" pitchFamily="2" charset="0"/>
              </a:rPr>
              <a:t>Проєкт</a:t>
            </a:r>
            <a:r>
              <a:rPr lang="uk-UA" sz="6000" b="1" dirty="0" smtClean="0">
                <a:solidFill>
                  <a:prstClr val="white"/>
                </a:solidFill>
                <a:latin typeface="Proxima Nova" panose="02000506030000020004" pitchFamily="2" charset="0"/>
              </a:rPr>
              <a:t> «Д</a:t>
            </a:r>
            <a:r>
              <a:rPr kumimoji="0" lang="uk-UA" sz="60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2" charset="0"/>
              </a:rPr>
              <a:t>уальна</a:t>
            </a:r>
            <a:r>
              <a:rPr kumimoji="0" lang="uk-UA" sz="60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2" charset="0"/>
              </a:rPr>
              <a:t> освіта»</a:t>
            </a:r>
            <a:endParaRPr kumimoji="0" lang="ru-UA" sz="60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" panose="02000506030000020004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FCDE467-3EAA-8A4C-A286-AAA5E6A8AAD7}"/>
              </a:ext>
            </a:extLst>
          </p:cNvPr>
          <p:cNvSpPr/>
          <p:nvPr/>
        </p:nvSpPr>
        <p:spPr>
          <a:xfrm>
            <a:off x="5473148" y="772082"/>
            <a:ext cx="6524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МІЖНАРОДНА КОМПАНІЯ У СФЕРІ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+mn-cs"/>
              </a:rPr>
              <a:t>ХАРЧОВИХ ТА АГРОТЕХНОЛОГІЙ</a:t>
            </a:r>
          </a:p>
        </p:txBody>
      </p:sp>
      <p:pic>
        <p:nvPicPr>
          <p:cNvPr id="3" name="Рисунок 2" descr="Зображення, що містить Графіка, знімок екрана, Шрифт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xmlns="" id="{50803DAC-4FC8-BA1E-C40B-0FFFE883D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"/>
                    </a14:imgEffect>
                    <a14:imgEffect>
                      <a14:colorTemperature colorTemp="10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4416" y="227684"/>
            <a:ext cx="1667135" cy="72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3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0637870" y="72144"/>
            <a:ext cx="1496686" cy="651569"/>
          </a:xfrm>
          <a:custGeom>
            <a:avLst/>
            <a:gdLst/>
            <a:ahLst/>
            <a:cxnLst/>
            <a:rect l="l" t="t" r="r" b="b"/>
            <a:pathLst>
              <a:path w="2245029" h="977353">
                <a:moveTo>
                  <a:pt x="0" y="0"/>
                </a:moveTo>
                <a:lnTo>
                  <a:pt x="2245028" y="0"/>
                </a:lnTo>
                <a:lnTo>
                  <a:pt x="2245028" y="977353"/>
                </a:lnTo>
                <a:lnTo>
                  <a:pt x="0" y="977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48AB7F50-3F1D-FACC-B8FA-B9EB89F69FFC}"/>
              </a:ext>
            </a:extLst>
          </p:cNvPr>
          <p:cNvGrpSpPr/>
          <p:nvPr/>
        </p:nvGrpSpPr>
        <p:grpSpPr>
          <a:xfrm>
            <a:off x="719094" y="1854923"/>
            <a:ext cx="3356208" cy="1871662"/>
            <a:chOff x="685800" y="1557338"/>
            <a:chExt cx="3356208" cy="1871662"/>
          </a:xfrm>
        </p:grpSpPr>
        <p:sp>
          <p:nvSpPr>
            <p:cNvPr id="44" name="Process 43">
              <a:extLst>
                <a:ext uri="{FF2B5EF4-FFF2-40B4-BE49-F238E27FC236}">
                  <a16:creationId xmlns:a16="http://schemas.microsoft.com/office/drawing/2014/main" xmlns="" id="{394194E9-75C3-FBDA-8F3C-5722A5605C98}"/>
                </a:ext>
              </a:extLst>
            </p:cNvPr>
            <p:cNvSpPr/>
            <p:nvPr/>
          </p:nvSpPr>
          <p:spPr>
            <a:xfrm>
              <a:off x="685800" y="1557338"/>
              <a:ext cx="3000590" cy="1871662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275712" dist="38100" dir="2700000" sx="100317" sy="100317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A9A069E2-135A-7F77-F66F-78B60CBAB5D8}"/>
                </a:ext>
              </a:extLst>
            </p:cNvPr>
            <p:cNvGrpSpPr/>
            <p:nvPr/>
          </p:nvGrpSpPr>
          <p:grpSpPr>
            <a:xfrm>
              <a:off x="800794" y="1781436"/>
              <a:ext cx="3241214" cy="1143760"/>
              <a:chOff x="685800" y="1784454"/>
              <a:chExt cx="3241214" cy="1143760"/>
            </a:xfrm>
          </p:grpSpPr>
          <p:sp>
            <p:nvSpPr>
              <p:cNvPr id="18" name="TextBox 18"/>
              <p:cNvSpPr txBox="1"/>
              <p:nvPr/>
            </p:nvSpPr>
            <p:spPr>
              <a:xfrm>
                <a:off x="685800" y="2646085"/>
                <a:ext cx="3000590" cy="2821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183"/>
                  </a:lnSpc>
                </a:pPr>
                <a:r>
                  <a:rPr lang="en-US" sz="1866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залучено</a:t>
                </a:r>
                <a:r>
                  <a:rPr lang="en-US" sz="1866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66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студентів</a:t>
                </a:r>
                <a:r>
                  <a:rPr lang="en-US" sz="1866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177480" y="1784454"/>
                <a:ext cx="2749534" cy="100027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7800"/>
                  </a:lnSpc>
                  <a:spcBef>
                    <a:spcPct val="0"/>
                  </a:spcBef>
                </a:pPr>
                <a:r>
                  <a:rPr lang="en-US" sz="6666" b="1" dirty="0">
                    <a:solidFill>
                      <a:srgbClr val="0F3D5B"/>
                    </a:solidFill>
                    <a:latin typeface="Proxima Nova" panose="02000506030000020004" pitchFamily="2" charset="0"/>
                  </a:rPr>
                  <a:t>900+</a:t>
                </a:r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821904" y="2174444"/>
                <a:ext cx="295764" cy="340448"/>
              </a:xfrm>
              <a:custGeom>
                <a:avLst/>
                <a:gdLst/>
                <a:ahLst/>
                <a:cxnLst/>
                <a:rect l="l" t="t" r="r" b="b"/>
                <a:pathLst>
                  <a:path w="443646" h="510672">
                    <a:moveTo>
                      <a:pt x="0" y="0"/>
                    </a:moveTo>
                    <a:lnTo>
                      <a:pt x="443646" y="0"/>
                    </a:lnTo>
                    <a:lnTo>
                      <a:pt x="443646" y="510671"/>
                    </a:lnTo>
                    <a:lnTo>
                      <a:pt x="0" y="5106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/>
              </a:p>
            </p:txBody>
          </p:sp>
        </p:grpSp>
      </p:grpSp>
      <p:sp>
        <p:nvSpPr>
          <p:cNvPr id="30" name="TextBox 30"/>
          <p:cNvSpPr txBox="1"/>
          <p:nvPr/>
        </p:nvSpPr>
        <p:spPr>
          <a:xfrm>
            <a:off x="1769728" y="447029"/>
            <a:ext cx="8487009" cy="718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6"/>
              </a:lnSpc>
              <a:spcBef>
                <a:spcPct val="0"/>
              </a:spcBef>
            </a:pPr>
            <a:r>
              <a:rPr lang="en-US" sz="5533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ПІДСУМКИ ПРОЄКТУ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433719" y="1129963"/>
            <a:ext cx="5324561" cy="301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9"/>
              </a:lnSpc>
            </a:pPr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2021-2023 р.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ADFD91AC-2475-B352-C655-A81DCBA00ECF}"/>
              </a:ext>
            </a:extLst>
          </p:cNvPr>
          <p:cNvGrpSpPr/>
          <p:nvPr/>
        </p:nvGrpSpPr>
        <p:grpSpPr>
          <a:xfrm>
            <a:off x="4618042" y="1827658"/>
            <a:ext cx="3000590" cy="1871662"/>
            <a:chOff x="4308377" y="1576043"/>
            <a:chExt cx="3000590" cy="1871662"/>
          </a:xfrm>
        </p:grpSpPr>
        <p:sp>
          <p:nvSpPr>
            <p:cNvPr id="45" name="Process 44">
              <a:extLst>
                <a:ext uri="{FF2B5EF4-FFF2-40B4-BE49-F238E27FC236}">
                  <a16:creationId xmlns:a16="http://schemas.microsoft.com/office/drawing/2014/main" xmlns="" id="{08F7521E-21EE-1D06-70CF-ADE4FEBB9360}"/>
                </a:ext>
              </a:extLst>
            </p:cNvPr>
            <p:cNvSpPr/>
            <p:nvPr/>
          </p:nvSpPr>
          <p:spPr>
            <a:xfrm>
              <a:off x="4308377" y="1576043"/>
              <a:ext cx="3000590" cy="1871662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275712" dist="38100" dir="2700000" sx="100317" sy="100317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FEEAFB6F-C0C6-6216-F985-08830CE20743}"/>
                </a:ext>
              </a:extLst>
            </p:cNvPr>
            <p:cNvGrpSpPr/>
            <p:nvPr/>
          </p:nvGrpSpPr>
          <p:grpSpPr>
            <a:xfrm>
              <a:off x="4423371" y="1676844"/>
              <a:ext cx="2831334" cy="1436207"/>
              <a:chOff x="4680334" y="1637610"/>
              <a:chExt cx="2831334" cy="1436207"/>
            </a:xfrm>
          </p:grpSpPr>
          <p:sp>
            <p:nvSpPr>
              <p:cNvPr id="22" name="TextBox 22"/>
              <p:cNvSpPr txBox="1"/>
              <p:nvPr/>
            </p:nvSpPr>
            <p:spPr>
              <a:xfrm>
                <a:off x="4680334" y="2509560"/>
                <a:ext cx="2831334" cy="56425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183"/>
                  </a:lnSpc>
                </a:pPr>
                <a:r>
                  <a:rPr lang="en-US" sz="1866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регіонів</a:t>
                </a:r>
                <a:r>
                  <a:rPr lang="en-US" sz="1866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МХП, </a:t>
                </a:r>
                <a:r>
                  <a:rPr lang="en-US" sz="1866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що</a:t>
                </a:r>
                <a:r>
                  <a:rPr lang="en-US" sz="1866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66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залучені</a:t>
                </a:r>
                <a:r>
                  <a:rPr lang="en-US" sz="1866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66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у</a:t>
                </a:r>
                <a:r>
                  <a:rPr lang="en-US" sz="1866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66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проєкт</a:t>
                </a:r>
                <a:endParaRPr lang="en-US" sz="1866" dirty="0">
                  <a:solidFill>
                    <a:srgbClr val="0F3D5B"/>
                  </a:solidFill>
                  <a:latin typeface="Proxima Nova Rg" panose="02000506030000020004" pitchFamily="2" charset="0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5735456" y="1637610"/>
                <a:ext cx="729243" cy="100027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7800"/>
                  </a:lnSpc>
                  <a:spcBef>
                    <a:spcPct val="0"/>
                  </a:spcBef>
                </a:pPr>
                <a:r>
                  <a:rPr lang="en-US" sz="6666" b="1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6</a:t>
                </a:r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5345825" y="2004220"/>
                <a:ext cx="295764" cy="340448"/>
              </a:xfrm>
              <a:custGeom>
                <a:avLst/>
                <a:gdLst/>
                <a:ahLst/>
                <a:cxnLst/>
                <a:rect l="l" t="t" r="r" b="b"/>
                <a:pathLst>
                  <a:path w="443646" h="510672">
                    <a:moveTo>
                      <a:pt x="0" y="0"/>
                    </a:moveTo>
                    <a:lnTo>
                      <a:pt x="443646" y="0"/>
                    </a:lnTo>
                    <a:lnTo>
                      <a:pt x="443646" y="510671"/>
                    </a:lnTo>
                    <a:lnTo>
                      <a:pt x="0" y="5106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A5D12C6-1500-CAEE-F8B3-DFB3BC3A35CA}"/>
              </a:ext>
            </a:extLst>
          </p:cNvPr>
          <p:cNvGrpSpPr/>
          <p:nvPr/>
        </p:nvGrpSpPr>
        <p:grpSpPr>
          <a:xfrm>
            <a:off x="8458972" y="1858955"/>
            <a:ext cx="3227212" cy="1871662"/>
            <a:chOff x="7930954" y="1574222"/>
            <a:chExt cx="3227212" cy="1871662"/>
          </a:xfrm>
        </p:grpSpPr>
        <p:sp>
          <p:nvSpPr>
            <p:cNvPr id="46" name="Process 45">
              <a:extLst>
                <a:ext uri="{FF2B5EF4-FFF2-40B4-BE49-F238E27FC236}">
                  <a16:creationId xmlns:a16="http://schemas.microsoft.com/office/drawing/2014/main" xmlns="" id="{324AC7F1-BB5D-CD92-D909-092C6A916EE8}"/>
                </a:ext>
              </a:extLst>
            </p:cNvPr>
            <p:cNvSpPr/>
            <p:nvPr/>
          </p:nvSpPr>
          <p:spPr>
            <a:xfrm>
              <a:off x="7930954" y="1574222"/>
              <a:ext cx="3000590" cy="1871662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275712" dist="38100" dir="2700000" sx="100317" sy="100317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FE319D14-ADC7-5351-F6EB-BDAA10E24DE0}"/>
                </a:ext>
              </a:extLst>
            </p:cNvPr>
            <p:cNvGrpSpPr/>
            <p:nvPr/>
          </p:nvGrpSpPr>
          <p:grpSpPr>
            <a:xfrm>
              <a:off x="8157576" y="1762676"/>
              <a:ext cx="3000590" cy="1421062"/>
              <a:chOff x="8713139" y="1704699"/>
              <a:chExt cx="3000590" cy="1421062"/>
            </a:xfrm>
          </p:grpSpPr>
          <p:sp>
            <p:nvSpPr>
              <p:cNvPr id="20" name="TextBox 20"/>
              <p:cNvSpPr txBox="1"/>
              <p:nvPr/>
            </p:nvSpPr>
            <p:spPr>
              <a:xfrm>
                <a:off x="8761654" y="2561504"/>
                <a:ext cx="2450316" cy="56425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183"/>
                  </a:lnSpc>
                </a:pPr>
                <a:r>
                  <a:rPr lang="en-US" sz="1866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студентів</a:t>
                </a:r>
                <a:r>
                  <a:rPr lang="en-US" sz="1866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66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залучено</a:t>
                </a:r>
                <a:r>
                  <a:rPr lang="en-US" sz="1866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66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за</a:t>
                </a:r>
                <a:r>
                  <a:rPr lang="en-US" sz="1866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ДФЗО</a:t>
                </a: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9126979" y="1704699"/>
                <a:ext cx="2586750" cy="100027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7800"/>
                  </a:lnSpc>
                  <a:spcBef>
                    <a:spcPct val="0"/>
                  </a:spcBef>
                </a:pPr>
                <a:r>
                  <a:rPr lang="en-US" sz="6666" b="1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550+</a:t>
                </a:r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8713139" y="2051391"/>
                <a:ext cx="295764" cy="340448"/>
              </a:xfrm>
              <a:custGeom>
                <a:avLst/>
                <a:gdLst/>
                <a:ahLst/>
                <a:cxnLst/>
                <a:rect l="l" t="t" r="r" b="b"/>
                <a:pathLst>
                  <a:path w="443646" h="510672">
                    <a:moveTo>
                      <a:pt x="0" y="0"/>
                    </a:moveTo>
                    <a:lnTo>
                      <a:pt x="443646" y="0"/>
                    </a:lnTo>
                    <a:lnTo>
                      <a:pt x="443646" y="510671"/>
                    </a:lnTo>
                    <a:lnTo>
                      <a:pt x="0" y="5106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/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757CAAA-1162-0DA1-493E-BCDB82F8A84C}"/>
              </a:ext>
            </a:extLst>
          </p:cNvPr>
          <p:cNvGrpSpPr/>
          <p:nvPr/>
        </p:nvGrpSpPr>
        <p:grpSpPr>
          <a:xfrm>
            <a:off x="8472316" y="4149988"/>
            <a:ext cx="3000590" cy="1871662"/>
            <a:chOff x="7955047" y="3909455"/>
            <a:chExt cx="3000590" cy="1871662"/>
          </a:xfrm>
        </p:grpSpPr>
        <p:sp>
          <p:nvSpPr>
            <p:cNvPr id="47" name="Process 46">
              <a:extLst>
                <a:ext uri="{FF2B5EF4-FFF2-40B4-BE49-F238E27FC236}">
                  <a16:creationId xmlns:a16="http://schemas.microsoft.com/office/drawing/2014/main" xmlns="" id="{058BD4E1-45EE-606C-601D-858EDDEB5A3C}"/>
                </a:ext>
              </a:extLst>
            </p:cNvPr>
            <p:cNvSpPr/>
            <p:nvPr/>
          </p:nvSpPr>
          <p:spPr>
            <a:xfrm>
              <a:off x="7955047" y="3909455"/>
              <a:ext cx="3000590" cy="1871662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275712" dist="38100" dir="2700000" sx="100317" sy="100317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26C3C358-141A-9B62-584D-97710B37B3BC}"/>
                </a:ext>
              </a:extLst>
            </p:cNvPr>
            <p:cNvGrpSpPr/>
            <p:nvPr/>
          </p:nvGrpSpPr>
          <p:grpSpPr>
            <a:xfrm>
              <a:off x="8139489" y="4194988"/>
              <a:ext cx="2631706" cy="1151373"/>
              <a:chOff x="8648193" y="4179225"/>
              <a:chExt cx="2631706" cy="1151373"/>
            </a:xfrm>
          </p:grpSpPr>
          <p:sp>
            <p:nvSpPr>
              <p:cNvPr id="8" name="TextBox 8"/>
              <p:cNvSpPr txBox="1"/>
              <p:nvPr/>
            </p:nvSpPr>
            <p:spPr>
              <a:xfrm>
                <a:off x="8648193" y="5048469"/>
                <a:ext cx="2631706" cy="2821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151"/>
                  </a:lnSpc>
                </a:pPr>
                <a:r>
                  <a:rPr lang="en-US" sz="1839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наставників залучено</a:t>
                </a: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9221951" y="4179225"/>
                <a:ext cx="2057948" cy="98745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7746"/>
                  </a:lnSpc>
                  <a:spcBef>
                    <a:spcPct val="0"/>
                  </a:spcBef>
                </a:pPr>
                <a:r>
                  <a:rPr lang="en-US" sz="6620" b="1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400</a:t>
                </a:r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8841954" y="4561455"/>
                <a:ext cx="295764" cy="340448"/>
              </a:xfrm>
              <a:custGeom>
                <a:avLst/>
                <a:gdLst/>
                <a:ahLst/>
                <a:cxnLst/>
                <a:rect l="l" t="t" r="r" b="b"/>
                <a:pathLst>
                  <a:path w="443646" h="510672">
                    <a:moveTo>
                      <a:pt x="0" y="0"/>
                    </a:moveTo>
                    <a:lnTo>
                      <a:pt x="443646" y="0"/>
                    </a:lnTo>
                    <a:lnTo>
                      <a:pt x="443646" y="510672"/>
                    </a:lnTo>
                    <a:lnTo>
                      <a:pt x="0" y="5106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/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BA971246-49FB-DAF1-47AE-B30FB65A6818}"/>
              </a:ext>
            </a:extLst>
          </p:cNvPr>
          <p:cNvGrpSpPr/>
          <p:nvPr/>
        </p:nvGrpSpPr>
        <p:grpSpPr>
          <a:xfrm>
            <a:off x="4687515" y="4149988"/>
            <a:ext cx="3000590" cy="1871662"/>
            <a:chOff x="4331684" y="3920226"/>
            <a:chExt cx="3000590" cy="1871662"/>
          </a:xfrm>
        </p:grpSpPr>
        <p:sp>
          <p:nvSpPr>
            <p:cNvPr id="48" name="Process 47">
              <a:extLst>
                <a:ext uri="{FF2B5EF4-FFF2-40B4-BE49-F238E27FC236}">
                  <a16:creationId xmlns:a16="http://schemas.microsoft.com/office/drawing/2014/main" xmlns="" id="{A34903A3-A8B1-665D-DC15-EC1ADB699659}"/>
                </a:ext>
              </a:extLst>
            </p:cNvPr>
            <p:cNvSpPr/>
            <p:nvPr/>
          </p:nvSpPr>
          <p:spPr>
            <a:xfrm>
              <a:off x="4331684" y="3920226"/>
              <a:ext cx="3000590" cy="1871662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275712" dist="38100" dir="2700000" sx="100317" sy="100317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1F9C2601-23CD-DFF0-3578-911198D9496F}"/>
                </a:ext>
              </a:extLst>
            </p:cNvPr>
            <p:cNvGrpSpPr/>
            <p:nvPr/>
          </p:nvGrpSpPr>
          <p:grpSpPr>
            <a:xfrm>
              <a:off x="4404663" y="4098369"/>
              <a:ext cx="2883825" cy="1500343"/>
              <a:chOff x="4576917" y="4112383"/>
              <a:chExt cx="2883825" cy="1500343"/>
            </a:xfrm>
          </p:grpSpPr>
          <p:sp>
            <p:nvSpPr>
              <p:cNvPr id="11" name="TextBox 11"/>
              <p:cNvSpPr txBox="1"/>
              <p:nvPr/>
            </p:nvSpPr>
            <p:spPr>
              <a:xfrm>
                <a:off x="5318431" y="4112383"/>
                <a:ext cx="1813192" cy="98745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7746"/>
                  </a:lnSpc>
                  <a:spcBef>
                    <a:spcPct val="0"/>
                  </a:spcBef>
                </a:pPr>
                <a:r>
                  <a:rPr lang="en-US" sz="6620" b="1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30+</a:t>
                </a: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4576917" y="5048469"/>
                <a:ext cx="2883825" cy="56425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151"/>
                  </a:lnSpc>
                </a:pPr>
                <a:r>
                  <a:rPr lang="ru-RU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З</a:t>
                </a:r>
                <a:r>
                  <a:rPr lang="en-US" sz="1839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акладів</a:t>
                </a:r>
                <a:r>
                  <a:rPr lang="en-US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uk-UA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освіти</a:t>
                </a:r>
                <a:r>
                  <a:rPr lang="en-US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, </a:t>
                </a:r>
                <a:r>
                  <a:rPr lang="en-US" sz="1839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з</a:t>
                </a:r>
                <a:r>
                  <a:rPr lang="en-US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39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якими</a:t>
                </a:r>
                <a:r>
                  <a:rPr lang="en-US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39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ми</a:t>
                </a:r>
                <a:r>
                  <a:rPr lang="en-US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39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співпрацюємо</a:t>
                </a:r>
                <a:endParaRPr lang="en-US" sz="1839" dirty="0">
                  <a:solidFill>
                    <a:srgbClr val="0F3D5B"/>
                  </a:solidFill>
                  <a:latin typeface="Proxima Nova Rg" panose="02000506030000020004" pitchFamily="2" charset="0"/>
                </a:endParaRPr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4905870" y="4515609"/>
                <a:ext cx="295764" cy="340448"/>
              </a:xfrm>
              <a:custGeom>
                <a:avLst/>
                <a:gdLst/>
                <a:ahLst/>
                <a:cxnLst/>
                <a:rect l="l" t="t" r="r" b="b"/>
                <a:pathLst>
                  <a:path w="443646" h="510672">
                    <a:moveTo>
                      <a:pt x="0" y="0"/>
                    </a:moveTo>
                    <a:lnTo>
                      <a:pt x="443646" y="0"/>
                    </a:lnTo>
                    <a:lnTo>
                      <a:pt x="443646" y="510671"/>
                    </a:lnTo>
                    <a:lnTo>
                      <a:pt x="0" y="5106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E41D0789-B11A-9858-3ACF-913BC39B5374}"/>
              </a:ext>
            </a:extLst>
          </p:cNvPr>
          <p:cNvGrpSpPr/>
          <p:nvPr/>
        </p:nvGrpSpPr>
        <p:grpSpPr>
          <a:xfrm>
            <a:off x="719094" y="4149988"/>
            <a:ext cx="3000590" cy="1871662"/>
            <a:chOff x="697642" y="3932630"/>
            <a:chExt cx="3000590" cy="1871662"/>
          </a:xfrm>
        </p:grpSpPr>
        <p:sp>
          <p:nvSpPr>
            <p:cNvPr id="49" name="Process 48">
              <a:extLst>
                <a:ext uri="{FF2B5EF4-FFF2-40B4-BE49-F238E27FC236}">
                  <a16:creationId xmlns:a16="http://schemas.microsoft.com/office/drawing/2014/main" xmlns="" id="{B34D6D24-C78D-67BB-DFE7-A5B941A5A932}"/>
                </a:ext>
              </a:extLst>
            </p:cNvPr>
            <p:cNvSpPr/>
            <p:nvPr/>
          </p:nvSpPr>
          <p:spPr>
            <a:xfrm>
              <a:off x="697642" y="3932630"/>
              <a:ext cx="3000590" cy="1871662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275712" dist="38100" dir="2700000" sx="100317" sy="100317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0B968D9D-578E-9E2A-D6C2-0EC82404273F}"/>
                </a:ext>
              </a:extLst>
            </p:cNvPr>
            <p:cNvGrpSpPr/>
            <p:nvPr/>
          </p:nvGrpSpPr>
          <p:grpSpPr>
            <a:xfrm>
              <a:off x="704639" y="4060351"/>
              <a:ext cx="2988748" cy="1693193"/>
              <a:chOff x="704639" y="4060351"/>
              <a:chExt cx="2988748" cy="1693193"/>
            </a:xfrm>
          </p:grpSpPr>
          <p:sp>
            <p:nvSpPr>
              <p:cNvPr id="9" name="TextBox 9"/>
              <p:cNvSpPr txBox="1"/>
              <p:nvPr/>
            </p:nvSpPr>
            <p:spPr>
              <a:xfrm>
                <a:off x="704639" y="4907158"/>
                <a:ext cx="2981751" cy="8463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151"/>
                  </a:lnSpc>
                </a:pPr>
                <a:r>
                  <a:rPr lang="en-US" sz="1839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студентів</a:t>
                </a:r>
                <a:r>
                  <a:rPr lang="en-US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39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працевлаштовано</a:t>
                </a:r>
                <a:r>
                  <a:rPr lang="en-US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39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на</a:t>
                </a:r>
                <a:r>
                  <a:rPr lang="en-US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39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підприємствах</a:t>
                </a:r>
                <a:r>
                  <a:rPr lang="en-US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МХП </a:t>
                </a: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1243180" y="4060351"/>
                <a:ext cx="2450207" cy="98745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746"/>
                  </a:lnSpc>
                  <a:spcBef>
                    <a:spcPct val="0"/>
                  </a:spcBef>
                </a:pPr>
                <a:r>
                  <a:rPr lang="en-US" sz="6620" b="1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550+</a:t>
                </a:r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978501" y="4436434"/>
                <a:ext cx="295764" cy="340448"/>
              </a:xfrm>
              <a:custGeom>
                <a:avLst/>
                <a:gdLst/>
                <a:ahLst/>
                <a:cxnLst/>
                <a:rect l="l" t="t" r="r" b="b"/>
                <a:pathLst>
                  <a:path w="443646" h="510672">
                    <a:moveTo>
                      <a:pt x="0" y="0"/>
                    </a:moveTo>
                    <a:lnTo>
                      <a:pt x="443646" y="0"/>
                    </a:lnTo>
                    <a:lnTo>
                      <a:pt x="443646" y="510672"/>
                    </a:lnTo>
                    <a:lnTo>
                      <a:pt x="0" y="5106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 dirty="0"/>
              </a:p>
            </p:txBody>
          </p:sp>
        </p:grpSp>
      </p:grpSp>
      <p:pic>
        <p:nvPicPr>
          <p:cNvPr id="37" name="Рисунок 2" descr="Зображення, що містить Графіка, знімок екрана, Шрифт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xmlns="" id="{E56229EA-9A45-3118-51CB-887AEFA1B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"/>
                    </a14:imgEffect>
                    <a14:imgEffect>
                      <a14:colorTemperature colorTemp="10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4416" y="227684"/>
            <a:ext cx="1667135" cy="7257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8"/>
          <p:cNvSpPr/>
          <p:nvPr/>
        </p:nvSpPr>
        <p:spPr>
          <a:xfrm>
            <a:off x="10637870" y="72144"/>
            <a:ext cx="1496686" cy="651569"/>
          </a:xfrm>
          <a:custGeom>
            <a:avLst/>
            <a:gdLst/>
            <a:ahLst/>
            <a:cxnLst/>
            <a:rect l="l" t="t" r="r" b="b"/>
            <a:pathLst>
              <a:path w="2245029" h="977353">
                <a:moveTo>
                  <a:pt x="0" y="0"/>
                </a:moveTo>
                <a:lnTo>
                  <a:pt x="2245028" y="0"/>
                </a:lnTo>
                <a:lnTo>
                  <a:pt x="2245028" y="977353"/>
                </a:lnTo>
                <a:lnTo>
                  <a:pt x="0" y="977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30" name="TextBox 30"/>
          <p:cNvSpPr txBox="1"/>
          <p:nvPr/>
        </p:nvSpPr>
        <p:spPr>
          <a:xfrm>
            <a:off x="1769728" y="447029"/>
            <a:ext cx="8487009" cy="71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6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F3D5B"/>
                </a:solidFill>
                <a:latin typeface="Proxima Nova Rg" panose="02000506030000020004" pitchFamily="2" charset="0"/>
              </a:rPr>
              <a:t>ПІДСУМКИ ПРОЄКТУ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27565" y="1129963"/>
            <a:ext cx="7633204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79"/>
              </a:lnSpc>
            </a:pPr>
            <a:r>
              <a:rPr lang="uk-UA" sz="2800" b="1" dirty="0">
                <a:solidFill>
                  <a:schemeClr val="accent4">
                    <a:lumMod val="75000"/>
                  </a:schemeClr>
                </a:solidFill>
                <a:latin typeface="Proxima Nova Rg" panose="02000506030000020004" pitchFamily="2" charset="0"/>
              </a:rPr>
              <a:t>по підприємству МХП-СЕРВІС ВП ПрАТ МХП</a:t>
            </a:r>
          </a:p>
          <a:p>
            <a:pPr algn="ctr">
              <a:lnSpc>
                <a:spcPts val="2279"/>
              </a:lnSpc>
            </a:pPr>
            <a:r>
              <a:rPr lang="uk-UA" sz="2800" b="1" dirty="0">
                <a:solidFill>
                  <a:schemeClr val="accent4">
                    <a:lumMod val="75000"/>
                  </a:schemeClr>
                </a:solidFill>
                <a:latin typeface="Proxima Nova Rg" panose="02000506030000020004" pitchFamily="2" charset="0"/>
              </a:rPr>
              <a:t>2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Proxima Nova Rg" panose="02000506030000020004" pitchFamily="2" charset="0"/>
              </a:rPr>
              <a:t>021-2023 р. 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A5D12C6-1500-CAEE-F8B3-DFB3BC3A35CA}"/>
              </a:ext>
            </a:extLst>
          </p:cNvPr>
          <p:cNvGrpSpPr/>
          <p:nvPr/>
        </p:nvGrpSpPr>
        <p:grpSpPr>
          <a:xfrm>
            <a:off x="1284340" y="1939507"/>
            <a:ext cx="3861238" cy="2045604"/>
            <a:chOff x="756322" y="1654774"/>
            <a:chExt cx="3252258" cy="1871662"/>
          </a:xfrm>
        </p:grpSpPr>
        <p:sp>
          <p:nvSpPr>
            <p:cNvPr id="46" name="Process 45">
              <a:extLst>
                <a:ext uri="{FF2B5EF4-FFF2-40B4-BE49-F238E27FC236}">
                  <a16:creationId xmlns:a16="http://schemas.microsoft.com/office/drawing/2014/main" xmlns="" id="{324AC7F1-BB5D-CD92-D909-092C6A916EE8}"/>
                </a:ext>
              </a:extLst>
            </p:cNvPr>
            <p:cNvSpPr/>
            <p:nvPr/>
          </p:nvSpPr>
          <p:spPr>
            <a:xfrm>
              <a:off x="756322" y="1654774"/>
              <a:ext cx="3000590" cy="1871662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275712" dist="38100" dir="2700000" sx="100317" sy="100317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FE319D14-ADC7-5351-F6EB-BDAA10E24DE0}"/>
                </a:ext>
              </a:extLst>
            </p:cNvPr>
            <p:cNvGrpSpPr/>
            <p:nvPr/>
          </p:nvGrpSpPr>
          <p:grpSpPr>
            <a:xfrm>
              <a:off x="898328" y="1879924"/>
              <a:ext cx="3110252" cy="1484985"/>
              <a:chOff x="1453891" y="1821947"/>
              <a:chExt cx="3110252" cy="1484985"/>
            </a:xfrm>
          </p:grpSpPr>
          <p:sp>
            <p:nvSpPr>
              <p:cNvPr id="20" name="TextBox 20"/>
              <p:cNvSpPr txBox="1"/>
              <p:nvPr/>
            </p:nvSpPr>
            <p:spPr>
              <a:xfrm>
                <a:off x="1496757" y="2742675"/>
                <a:ext cx="2450316" cy="56425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183"/>
                  </a:lnSpc>
                </a:pPr>
                <a:r>
                  <a:rPr lang="en-US" sz="1866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студентів</a:t>
                </a:r>
                <a:r>
                  <a:rPr lang="en-US" sz="1866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66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залучено</a:t>
                </a:r>
                <a:r>
                  <a:rPr lang="en-US" sz="1866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66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за</a:t>
                </a:r>
                <a:r>
                  <a:rPr lang="en-US" sz="1866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ДФЗО</a:t>
                </a: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1977393" y="1821947"/>
                <a:ext cx="2586750" cy="91604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7800"/>
                  </a:lnSpc>
                  <a:spcBef>
                    <a:spcPct val="0"/>
                  </a:spcBef>
                </a:pPr>
                <a:r>
                  <a:rPr lang="uk-UA" sz="6666" b="1" dirty="0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160</a:t>
                </a:r>
                <a:endParaRPr lang="en-US" sz="6666" b="1" dirty="0">
                  <a:solidFill>
                    <a:srgbClr val="0F3D5B"/>
                  </a:solidFill>
                  <a:latin typeface="Proxima Nova Rg" panose="02000506030000020004" pitchFamily="2" charset="0"/>
                </a:endParaRPr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1453891" y="2169225"/>
                <a:ext cx="295764" cy="340448"/>
              </a:xfrm>
              <a:custGeom>
                <a:avLst/>
                <a:gdLst/>
                <a:ahLst/>
                <a:cxnLst/>
                <a:rect l="l" t="t" r="r" b="b"/>
                <a:pathLst>
                  <a:path w="443646" h="510672">
                    <a:moveTo>
                      <a:pt x="0" y="0"/>
                    </a:moveTo>
                    <a:lnTo>
                      <a:pt x="443646" y="0"/>
                    </a:lnTo>
                    <a:lnTo>
                      <a:pt x="443646" y="510671"/>
                    </a:lnTo>
                    <a:lnTo>
                      <a:pt x="0" y="5106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/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0757CAAA-1162-0DA1-493E-BCDB82F8A84C}"/>
              </a:ext>
            </a:extLst>
          </p:cNvPr>
          <p:cNvGrpSpPr/>
          <p:nvPr/>
        </p:nvGrpSpPr>
        <p:grpSpPr>
          <a:xfrm>
            <a:off x="6979018" y="4421507"/>
            <a:ext cx="3582708" cy="2036812"/>
            <a:chOff x="7955047" y="3909455"/>
            <a:chExt cx="3000590" cy="1871662"/>
          </a:xfrm>
        </p:grpSpPr>
        <p:sp>
          <p:nvSpPr>
            <p:cNvPr id="47" name="Process 46">
              <a:extLst>
                <a:ext uri="{FF2B5EF4-FFF2-40B4-BE49-F238E27FC236}">
                  <a16:creationId xmlns:a16="http://schemas.microsoft.com/office/drawing/2014/main" xmlns="" id="{058BD4E1-45EE-606C-601D-858EDDEB5A3C}"/>
                </a:ext>
              </a:extLst>
            </p:cNvPr>
            <p:cNvSpPr/>
            <p:nvPr/>
          </p:nvSpPr>
          <p:spPr>
            <a:xfrm>
              <a:off x="7955047" y="3909455"/>
              <a:ext cx="3000590" cy="1871662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275712" dist="38100" dir="2700000" sx="100317" sy="100317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26C3C358-141A-9B62-584D-97710B37B3BC}"/>
                </a:ext>
              </a:extLst>
            </p:cNvPr>
            <p:cNvGrpSpPr/>
            <p:nvPr/>
          </p:nvGrpSpPr>
          <p:grpSpPr>
            <a:xfrm>
              <a:off x="8139489" y="4194988"/>
              <a:ext cx="2631706" cy="1151373"/>
              <a:chOff x="8648193" y="4179225"/>
              <a:chExt cx="2631706" cy="1151373"/>
            </a:xfrm>
          </p:grpSpPr>
          <p:sp>
            <p:nvSpPr>
              <p:cNvPr id="8" name="TextBox 8"/>
              <p:cNvSpPr txBox="1"/>
              <p:nvPr/>
            </p:nvSpPr>
            <p:spPr>
              <a:xfrm>
                <a:off x="8648193" y="5048469"/>
                <a:ext cx="2631706" cy="2821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151"/>
                  </a:lnSpc>
                </a:pPr>
                <a:r>
                  <a:rPr lang="en-US" sz="1839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наставників залучено</a:t>
                </a: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9515921" y="4179225"/>
                <a:ext cx="1763978" cy="98745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7746"/>
                  </a:lnSpc>
                  <a:spcBef>
                    <a:spcPct val="0"/>
                  </a:spcBef>
                </a:pPr>
                <a:r>
                  <a:rPr lang="en-US" sz="6620" b="1" dirty="0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40</a:t>
                </a:r>
                <a:endParaRPr lang="en-US" sz="6620" b="1" dirty="0">
                  <a:solidFill>
                    <a:srgbClr val="0F3D5B"/>
                  </a:solidFill>
                  <a:latin typeface="Proxima Nova Rg" panose="02000506030000020004" pitchFamily="2" charset="0"/>
                </a:endParaRPr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8841954" y="4561455"/>
                <a:ext cx="295764" cy="340448"/>
              </a:xfrm>
              <a:custGeom>
                <a:avLst/>
                <a:gdLst/>
                <a:ahLst/>
                <a:cxnLst/>
                <a:rect l="l" t="t" r="r" b="b"/>
                <a:pathLst>
                  <a:path w="443646" h="510672">
                    <a:moveTo>
                      <a:pt x="0" y="0"/>
                    </a:moveTo>
                    <a:lnTo>
                      <a:pt x="443646" y="0"/>
                    </a:lnTo>
                    <a:lnTo>
                      <a:pt x="443646" y="510672"/>
                    </a:lnTo>
                    <a:lnTo>
                      <a:pt x="0" y="5106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/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BA971246-49FB-DAF1-47AE-B30FB65A6818}"/>
              </a:ext>
            </a:extLst>
          </p:cNvPr>
          <p:cNvGrpSpPr/>
          <p:nvPr/>
        </p:nvGrpSpPr>
        <p:grpSpPr>
          <a:xfrm>
            <a:off x="1269744" y="4435521"/>
            <a:ext cx="3577042" cy="2024107"/>
            <a:chOff x="4331684" y="3920226"/>
            <a:chExt cx="3000590" cy="1872873"/>
          </a:xfrm>
        </p:grpSpPr>
        <p:sp>
          <p:nvSpPr>
            <p:cNvPr id="48" name="Process 47">
              <a:extLst>
                <a:ext uri="{FF2B5EF4-FFF2-40B4-BE49-F238E27FC236}">
                  <a16:creationId xmlns:a16="http://schemas.microsoft.com/office/drawing/2014/main" xmlns="" id="{A34903A3-A8B1-665D-DC15-EC1ADB699659}"/>
                </a:ext>
              </a:extLst>
            </p:cNvPr>
            <p:cNvSpPr/>
            <p:nvPr/>
          </p:nvSpPr>
          <p:spPr>
            <a:xfrm>
              <a:off x="4331684" y="3920226"/>
              <a:ext cx="3000590" cy="1871662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275712" dist="38100" dir="2700000" sx="100317" sy="100317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1F9C2601-23CD-DFF0-3578-911198D9496F}"/>
                </a:ext>
              </a:extLst>
            </p:cNvPr>
            <p:cNvGrpSpPr/>
            <p:nvPr/>
          </p:nvGrpSpPr>
          <p:grpSpPr>
            <a:xfrm>
              <a:off x="4404663" y="4098369"/>
              <a:ext cx="2883825" cy="1694730"/>
              <a:chOff x="4576917" y="4112383"/>
              <a:chExt cx="2883825" cy="1694730"/>
            </a:xfrm>
          </p:grpSpPr>
          <p:sp>
            <p:nvSpPr>
              <p:cNvPr id="11" name="TextBox 11"/>
              <p:cNvSpPr txBox="1"/>
              <p:nvPr/>
            </p:nvSpPr>
            <p:spPr>
              <a:xfrm>
                <a:off x="5775391" y="4112383"/>
                <a:ext cx="1356231" cy="98745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7746"/>
                  </a:lnSpc>
                  <a:spcBef>
                    <a:spcPct val="0"/>
                  </a:spcBef>
                </a:pPr>
                <a:r>
                  <a:rPr lang="uk-UA" sz="6620" b="1" dirty="0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3</a:t>
                </a:r>
                <a:endParaRPr lang="en-US" sz="6620" b="1" dirty="0">
                  <a:solidFill>
                    <a:srgbClr val="0F3D5B"/>
                  </a:solidFill>
                  <a:latin typeface="Proxima Nova Rg" panose="02000506030000020004" pitchFamily="2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4576917" y="5048469"/>
                <a:ext cx="2883825" cy="75864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151"/>
                  </a:lnSpc>
                </a:pPr>
                <a:r>
                  <a:rPr lang="ru-RU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З</a:t>
                </a:r>
                <a:r>
                  <a:rPr lang="en-US" sz="1839" dirty="0" err="1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аклад</a:t>
                </a:r>
                <a:r>
                  <a:rPr lang="uk-UA" sz="1839" dirty="0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и</a:t>
                </a:r>
                <a:r>
                  <a:rPr lang="en-US" sz="1839" dirty="0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uk-UA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освіти</a:t>
                </a:r>
                <a:r>
                  <a:rPr lang="en-US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, з </a:t>
                </a:r>
                <a:r>
                  <a:rPr lang="en-US" sz="1839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якими</a:t>
                </a:r>
                <a:r>
                  <a:rPr lang="en-US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39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ми</a:t>
                </a:r>
                <a:r>
                  <a:rPr lang="en-US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39" dirty="0" err="1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співпрацюємо</a:t>
                </a:r>
                <a:r>
                  <a:rPr lang="uk-UA" sz="1839" dirty="0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</a:p>
              <a:p>
                <a:pPr algn="ctr">
                  <a:lnSpc>
                    <a:spcPts val="2151"/>
                  </a:lnSpc>
                </a:pPr>
                <a:r>
                  <a:rPr lang="uk-UA" sz="1200" dirty="0" smtClean="0">
                    <a:solidFill>
                      <a:schemeClr val="accent4">
                        <a:lumMod val="75000"/>
                      </a:schemeClr>
                    </a:solidFill>
                    <a:latin typeface="Proxima Nova Rg" panose="02000506030000020004" pitchFamily="2" charset="0"/>
                  </a:rPr>
                  <a:t>(</a:t>
                </a:r>
                <a:r>
                  <a:rPr lang="uk-UA" sz="1200" dirty="0">
                    <a:solidFill>
                      <a:schemeClr val="accent4">
                        <a:lumMod val="75000"/>
                      </a:schemeClr>
                    </a:solidFill>
                  </a:rPr>
                  <a:t>Черкаський державний </a:t>
                </a:r>
                <a:r>
                  <a:rPr lang="uk-UA" sz="1200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бізнес-коледж, ЧДТУ, ЧНУ)</a:t>
                </a:r>
                <a:endParaRPr lang="en-US" sz="1200" dirty="0">
                  <a:solidFill>
                    <a:schemeClr val="accent4">
                      <a:lumMod val="75000"/>
                    </a:schemeClr>
                  </a:solidFill>
                  <a:latin typeface="Proxima Nova Rg" panose="02000506030000020004" pitchFamily="2" charset="0"/>
                </a:endParaRPr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4905870" y="4515609"/>
                <a:ext cx="295764" cy="340448"/>
              </a:xfrm>
              <a:custGeom>
                <a:avLst/>
                <a:gdLst/>
                <a:ahLst/>
                <a:cxnLst/>
                <a:rect l="l" t="t" r="r" b="b"/>
                <a:pathLst>
                  <a:path w="443646" h="510672">
                    <a:moveTo>
                      <a:pt x="0" y="0"/>
                    </a:moveTo>
                    <a:lnTo>
                      <a:pt x="443646" y="0"/>
                    </a:lnTo>
                    <a:lnTo>
                      <a:pt x="443646" y="510671"/>
                    </a:lnTo>
                    <a:lnTo>
                      <a:pt x="0" y="51067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E41D0789-B11A-9858-3ACF-913BC39B5374}"/>
              </a:ext>
            </a:extLst>
          </p:cNvPr>
          <p:cNvGrpSpPr/>
          <p:nvPr/>
        </p:nvGrpSpPr>
        <p:grpSpPr>
          <a:xfrm>
            <a:off x="6841375" y="1970139"/>
            <a:ext cx="4048297" cy="2014972"/>
            <a:chOff x="559543" y="3932630"/>
            <a:chExt cx="3415362" cy="1871662"/>
          </a:xfrm>
        </p:grpSpPr>
        <p:sp>
          <p:nvSpPr>
            <p:cNvPr id="49" name="Process 48">
              <a:extLst>
                <a:ext uri="{FF2B5EF4-FFF2-40B4-BE49-F238E27FC236}">
                  <a16:creationId xmlns:a16="http://schemas.microsoft.com/office/drawing/2014/main" xmlns="" id="{B34D6D24-C78D-67BB-DFE7-A5B941A5A932}"/>
                </a:ext>
              </a:extLst>
            </p:cNvPr>
            <p:cNvSpPr/>
            <p:nvPr/>
          </p:nvSpPr>
          <p:spPr>
            <a:xfrm>
              <a:off x="697642" y="3932630"/>
              <a:ext cx="3000590" cy="1871662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275712" dist="38100" dir="2700000" sx="100317" sy="100317" algn="t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0B968D9D-578E-9E2A-D6C2-0EC82404273F}"/>
                </a:ext>
              </a:extLst>
            </p:cNvPr>
            <p:cNvGrpSpPr/>
            <p:nvPr/>
          </p:nvGrpSpPr>
          <p:grpSpPr>
            <a:xfrm>
              <a:off x="559543" y="4060351"/>
              <a:ext cx="3415362" cy="1632996"/>
              <a:chOff x="559543" y="4060351"/>
              <a:chExt cx="3415362" cy="1632996"/>
            </a:xfrm>
          </p:grpSpPr>
          <p:sp>
            <p:nvSpPr>
              <p:cNvPr id="9" name="TextBox 9"/>
              <p:cNvSpPr txBox="1"/>
              <p:nvPr/>
            </p:nvSpPr>
            <p:spPr>
              <a:xfrm>
                <a:off x="559543" y="4907158"/>
                <a:ext cx="3415362" cy="78618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151"/>
                  </a:lnSpc>
                </a:pPr>
                <a:r>
                  <a:rPr lang="en-US" sz="1839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студентів</a:t>
                </a:r>
                <a:r>
                  <a:rPr lang="en-US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en-US" sz="1839" dirty="0" err="1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працевлаштовано</a:t>
                </a:r>
                <a:r>
                  <a:rPr lang="en-US" sz="1839" dirty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uk-UA" sz="1839" dirty="0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в основний штат</a:t>
                </a:r>
                <a:r>
                  <a:rPr lang="en-US" sz="1839" dirty="0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endParaRPr lang="uk-UA" sz="1839" dirty="0" smtClean="0">
                  <a:solidFill>
                    <a:srgbClr val="0F3D5B"/>
                  </a:solidFill>
                  <a:latin typeface="Proxima Nova Rg" panose="02000506030000020004" pitchFamily="2" charset="0"/>
                </a:endParaRPr>
              </a:p>
              <a:p>
                <a:pPr algn="ctr">
                  <a:lnSpc>
                    <a:spcPts val="2151"/>
                  </a:lnSpc>
                </a:pPr>
                <a:r>
                  <a:rPr lang="en-US" sz="1839" dirty="0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МХП</a:t>
                </a:r>
                <a:r>
                  <a:rPr lang="uk-UA" sz="1839" dirty="0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-СЕРВІС</a:t>
                </a:r>
                <a:r>
                  <a:rPr lang="en-US" sz="1839" dirty="0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</a:t>
                </a:r>
                <a:r>
                  <a:rPr lang="uk-UA" sz="1839" dirty="0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 ВП ПрАТ МХП</a:t>
                </a:r>
                <a:endParaRPr lang="en-US" sz="1839" dirty="0">
                  <a:solidFill>
                    <a:srgbClr val="0F3D5B"/>
                  </a:solidFill>
                  <a:latin typeface="Proxima Nova Rg" panose="02000506030000020004" pitchFamily="2" charset="0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1243181" y="4060351"/>
                <a:ext cx="2435756" cy="91948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746"/>
                  </a:lnSpc>
                  <a:spcBef>
                    <a:spcPct val="0"/>
                  </a:spcBef>
                </a:pPr>
                <a:r>
                  <a:rPr lang="uk-UA" sz="6620" b="1" dirty="0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93</a:t>
                </a:r>
                <a:r>
                  <a:rPr lang="en-US" sz="6620" b="1" dirty="0" smtClean="0">
                    <a:solidFill>
                      <a:srgbClr val="0F3D5B"/>
                    </a:solidFill>
                    <a:latin typeface="Proxima Nova Rg" panose="02000506030000020004" pitchFamily="2" charset="0"/>
                  </a:rPr>
                  <a:t>+</a:t>
                </a:r>
                <a:endParaRPr lang="en-US" sz="6620" b="1" dirty="0">
                  <a:solidFill>
                    <a:srgbClr val="0F3D5B"/>
                  </a:solidFill>
                  <a:latin typeface="Proxima Nova Rg" panose="02000506030000020004" pitchFamily="2" charset="0"/>
                </a:endParaRPr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978501" y="4436434"/>
                <a:ext cx="295764" cy="340448"/>
              </a:xfrm>
              <a:custGeom>
                <a:avLst/>
                <a:gdLst/>
                <a:ahLst/>
                <a:cxnLst/>
                <a:rect l="l" t="t" r="r" b="b"/>
                <a:pathLst>
                  <a:path w="443646" h="510672">
                    <a:moveTo>
                      <a:pt x="0" y="0"/>
                    </a:moveTo>
                    <a:lnTo>
                      <a:pt x="443646" y="0"/>
                    </a:lnTo>
                    <a:lnTo>
                      <a:pt x="443646" y="510672"/>
                    </a:lnTo>
                    <a:lnTo>
                      <a:pt x="0" y="5106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x-non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5821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3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3">
            <a:extLst>
              <a:ext uri="{FF2B5EF4-FFF2-40B4-BE49-F238E27FC236}">
                <a16:creationId xmlns:a16="http://schemas.microsoft.com/office/drawing/2014/main" xmlns="" id="{E298AC30-FC51-3BCC-6AA7-BC33268AB1DF}"/>
              </a:ext>
            </a:extLst>
          </p:cNvPr>
          <p:cNvSpPr/>
          <p:nvPr/>
        </p:nvSpPr>
        <p:spPr>
          <a:xfrm>
            <a:off x="287806" y="1722076"/>
            <a:ext cx="4955707" cy="28964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53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ПРЕМІЇ ТА НАГОРОДИ ПРОЄКТУ</a:t>
            </a:r>
          </a:p>
        </p:txBody>
      </p:sp>
      <p:pic>
        <p:nvPicPr>
          <p:cNvPr id="2" name="object 5">
            <a:extLst>
              <a:ext uri="{FF2B5EF4-FFF2-40B4-BE49-F238E27FC236}">
                <a16:creationId xmlns:a16="http://schemas.microsoft.com/office/drawing/2014/main" xmlns="" id="{C13EC6CC-43D1-9BE5-0BC4-D399FCA89E8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42561" y="698835"/>
            <a:ext cx="3675888" cy="2903951"/>
          </a:xfrm>
          <a:prstGeom prst="rect">
            <a:avLst/>
          </a:prstGeom>
        </p:spPr>
      </p:pic>
      <p:pic>
        <p:nvPicPr>
          <p:cNvPr id="7" name="Picture 6" descr="A close up of a certificate&#10;&#10;Description automatically generated">
            <a:extLst>
              <a:ext uri="{FF2B5EF4-FFF2-40B4-BE49-F238E27FC236}">
                <a16:creationId xmlns:a16="http://schemas.microsoft.com/office/drawing/2014/main" xmlns="" id="{0CBA9A2A-241D-C4D1-EBED-2C33E1070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06" y="942363"/>
            <a:ext cx="3675888" cy="2416896"/>
          </a:xfrm>
          <a:prstGeom prst="rect">
            <a:avLst/>
          </a:prstGeom>
        </p:spPr>
      </p:pic>
      <p:pic>
        <p:nvPicPr>
          <p:cNvPr id="4" name="Рисунок 4" descr="Рисунок 4">
            <a:extLst>
              <a:ext uri="{FF2B5EF4-FFF2-40B4-BE49-F238E27FC236}">
                <a16:creationId xmlns:a16="http://schemas.microsoft.com/office/drawing/2014/main" xmlns="" id="{8D82CE95-329D-4B06-9B17-6ED7CF5F71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84" t="825" r="10995" b="-823"/>
          <a:stretch/>
        </p:blipFill>
        <p:spPr>
          <a:xfrm>
            <a:off x="4442561" y="4089871"/>
            <a:ext cx="3675888" cy="2210141"/>
          </a:xfrm>
          <a:prstGeom prst="rect">
            <a:avLst/>
          </a:prstGeom>
          <a:scene3d>
            <a:camera prst="isometricLeftDown">
              <a:rot lat="594000" lon="21593999" rev="0"/>
            </a:camera>
            <a:lightRig rig="threePt" dir="t"/>
          </a:scene3d>
        </p:spPr>
      </p:pic>
      <p:pic>
        <p:nvPicPr>
          <p:cNvPr id="11" name="Picture 10" descr="A white rectangular sign with blue text and black text&#10;&#10;Description automatically generated">
            <a:extLst>
              <a:ext uri="{FF2B5EF4-FFF2-40B4-BE49-F238E27FC236}">
                <a16:creationId xmlns:a16="http://schemas.microsoft.com/office/drawing/2014/main" xmlns="" id="{02E201D1-3FFE-A7F0-886E-17E5479DF0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43" y="4161100"/>
            <a:ext cx="3675888" cy="2067686"/>
          </a:xfrm>
          <a:prstGeom prst="rect">
            <a:avLst/>
          </a:prstGeom>
        </p:spPr>
      </p:pic>
      <p:pic>
        <p:nvPicPr>
          <p:cNvPr id="5" name="Рисунок 2" descr="Зображення, що містить Графіка, знімок екрана, Шрифт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xmlns="" id="{03C42E3D-40D9-D2BF-EBEA-F67AF937F1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"/>
                    </a14:imgEffect>
                    <a14:imgEffect>
                      <a14:colorTemperature colorTemp="10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2757" y="-26937"/>
            <a:ext cx="1667135" cy="72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09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77CC25-BC01-B217-C543-1EB23AD9B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88277"/>
            <a:ext cx="9144000" cy="2387600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002060"/>
                </a:solidFill>
                <a:latin typeface="Source Sans Pro Black"/>
                <a:ea typeface="Source Sans Pro Black" panose="020B0503030403020204" pitchFamily="34" charset="0"/>
              </a:rPr>
              <a:t>ВЖЕ ХОЧЕШ ДО НАС НА ДУАЛЬНЕ НАВЧАННЯ?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F082B5-CD39-135D-5C3B-E2A1A64C3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79199"/>
            <a:ext cx="9144000" cy="1655762"/>
          </a:xfrm>
        </p:spPr>
        <p:txBody>
          <a:bodyPr>
            <a:normAutofit/>
          </a:bodyPr>
          <a:lstStyle/>
          <a:p>
            <a:r>
              <a:rPr lang="uk-UA" sz="2800" b="1">
                <a:latin typeface="Source Sans Pro" panose="020B0503030403020204" pitchFamily="34" charset="0"/>
                <a:ea typeface="Source Sans Pro" panose="020B0503030403020204" pitchFamily="34" charset="0"/>
              </a:rPr>
              <a:t>Тоді заповнюй анкету зі своїми даними по </a:t>
            </a:r>
            <a:r>
              <a:rPr lang="en-US" sz="2800" b="1">
                <a:latin typeface="Source Sans Pro" panose="020B0503030403020204" pitchFamily="34" charset="0"/>
                <a:ea typeface="Source Sans Pro" panose="020B0503030403020204" pitchFamily="34" charset="0"/>
              </a:rPr>
              <a:t>QR-</a:t>
            </a:r>
            <a:r>
              <a:rPr lang="uk-UA" sz="2800" b="1">
                <a:latin typeface="Source Sans Pro" panose="020B0503030403020204" pitchFamily="34" charset="0"/>
                <a:ea typeface="Source Sans Pro" panose="020B0503030403020204" pitchFamily="34" charset="0"/>
              </a:rPr>
              <a:t>коду нижче👇🏻</a:t>
            </a:r>
            <a:endParaRPr lang="x-none" sz="2800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4" name="Picture 10" descr="https://new.portal.mhp.com.ua/MHPinfo/Documents/%D0%9C%D0%A5%D0%9F/%D0%9B%D0%BE%D0%B3%D0%BE%D1%82%D0%B8%D0%BF%D0%B8/%D0%9B%D0%BE%D0%B3%D0%BE%D1%82%D0%B8%D0%BF%20%D0%9C%D0%A5%D0%9F_%D1%83%D0%BA%D1%80/%D0%B1%D0%B5%D0%B7%20%D0%B4%D0%B5%D1%81%D0%BA%D1%80%D0%B8%D0%BF%D1%82%D0%BE%D1%80%D0%B0/MHP-Logo-UA-Vertical_without%20descriptor.png">
            <a:extLst>
              <a:ext uri="{FF2B5EF4-FFF2-40B4-BE49-F238E27FC236}">
                <a16:creationId xmlns:a16="http://schemas.microsoft.com/office/drawing/2014/main" xmlns="" id="{81C75794-6F4C-C82A-D096-6446C78E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66" y="5336933"/>
            <a:ext cx="932222" cy="109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47" y="3812771"/>
            <a:ext cx="2872033" cy="261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17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3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D88A7D1-A45D-B743-B94E-CCC21B261888}"/>
              </a:ext>
            </a:extLst>
          </p:cNvPr>
          <p:cNvSpPr txBox="1"/>
          <p:nvPr/>
        </p:nvSpPr>
        <p:spPr>
          <a:xfrm>
            <a:off x="1209685" y="5727478"/>
            <a:ext cx="3241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Helvetica" pitchFamily="2" charset="0"/>
              </a:rPr>
              <a:t>a</a:t>
            </a:r>
            <a:r>
              <a:rPr lang="en-US" dirty="0" smtClean="0">
                <a:solidFill>
                  <a:prstClr val="white"/>
                </a:solidFill>
                <a:latin typeface="Helvetica" pitchFamily="2" charset="0"/>
              </a:rPr>
              <a:t>l.v.avramenko@mhp.com.ua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7C462DD-538A-4E40-B4E3-FBD6A87996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85" t="37007" r="26504" b="36118"/>
          <a:stretch/>
        </p:blipFill>
        <p:spPr>
          <a:xfrm>
            <a:off x="437568" y="5619523"/>
            <a:ext cx="742867" cy="5444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6FD2201-EA7E-E34B-A04A-2498D127CA52}"/>
              </a:ext>
            </a:extLst>
          </p:cNvPr>
          <p:cNvSpPr txBox="1"/>
          <p:nvPr/>
        </p:nvSpPr>
        <p:spPr>
          <a:xfrm>
            <a:off x="961191" y="1643948"/>
            <a:ext cx="9411533" cy="25545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Разом робимо важливе!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4CC202D-2145-AD45-AED1-701FCF410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07" t="27292" r="29871" b="27917"/>
          <a:stretch/>
        </p:blipFill>
        <p:spPr>
          <a:xfrm>
            <a:off x="5524074" y="5619523"/>
            <a:ext cx="479480" cy="6965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F18F7F-560B-A845-8168-D201E4C8CF19}"/>
              </a:ext>
            </a:extLst>
          </p:cNvPr>
          <p:cNvSpPr txBox="1"/>
          <p:nvPr/>
        </p:nvSpPr>
        <p:spPr>
          <a:xfrm>
            <a:off x="6003554" y="5675173"/>
            <a:ext cx="3310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Україна, місто 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Черкаси, 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>
                <a:solidFill>
                  <a:prstClr val="white"/>
                </a:solidFill>
                <a:latin typeface="Helvetica" pitchFamily="2" charset="0"/>
              </a:rPr>
              <a:t>в</a:t>
            </a:r>
            <a:r>
              <a:rPr kumimoji="0" lang="uk-UA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ул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 Смілянська,</a:t>
            </a:r>
            <a:r>
              <a:rPr kumimoji="0" lang="uk-UA" sz="1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46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" name="Рисунок 1" descr="Зображення, що містить Графіка, знімок екрана, Шрифт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xmlns="" id="{8C03F470-90CB-75C6-9EB3-97E29BC21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"/>
                    </a14:imgEffect>
                    <a14:imgEffect>
                      <a14:colorTemperature colorTemp="10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5338" y="-59643"/>
            <a:ext cx="3221340" cy="140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C124005-CE1E-75AD-80D0-2925794F8B49}"/>
              </a:ext>
            </a:extLst>
          </p:cNvPr>
          <p:cNvSpPr/>
          <p:nvPr/>
        </p:nvSpPr>
        <p:spPr>
          <a:xfrm>
            <a:off x="5915026" y="-5894"/>
            <a:ext cx="6276974" cy="6863894"/>
          </a:xfrm>
          <a:prstGeom prst="rect">
            <a:avLst/>
          </a:prstGeom>
          <a:solidFill>
            <a:srgbClr val="0F3D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7" name="Рисунок 1" descr="Зображення, що містить Графіка, знімок екрана, Шрифт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xmlns="" id="{3912E618-00AE-0140-D4FA-1A7347632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2391"/>
            <a:ext cx="3535542" cy="15391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8E0861-A230-6998-CF1F-E83C5BAC9FDC}"/>
              </a:ext>
            </a:extLst>
          </p:cNvPr>
          <p:cNvSpPr txBox="1"/>
          <p:nvPr/>
        </p:nvSpPr>
        <p:spPr>
          <a:xfrm>
            <a:off x="403959" y="1826829"/>
            <a:ext cx="56888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0F3D5B"/>
                </a:solidFill>
                <a:latin typeface="Proxima Nova" panose="02000506030000020004" pitchFamily="2" charset="0"/>
              </a:rPr>
              <a:t>міжнародна</a:t>
            </a:r>
            <a:r>
              <a:rPr lang="en-US" sz="2800" b="1" dirty="0">
                <a:solidFill>
                  <a:srgbClr val="0F3D5B"/>
                </a:solidFill>
                <a:latin typeface="Proxima Nova" panose="02000506030000020004" pitchFamily="2" charset="0"/>
              </a:rPr>
              <a:t> </a:t>
            </a:r>
            <a:r>
              <a:rPr lang="en-US" sz="2800" b="1" dirty="0" err="1">
                <a:solidFill>
                  <a:srgbClr val="0F3D5B"/>
                </a:solidFill>
                <a:latin typeface="Proxima Nova" panose="02000506030000020004" pitchFamily="2" charset="0"/>
              </a:rPr>
              <a:t>компанія</a:t>
            </a:r>
            <a:r>
              <a:rPr lang="en-US" sz="2800" b="1" dirty="0">
                <a:solidFill>
                  <a:srgbClr val="0F3D5B"/>
                </a:solidFill>
                <a:latin typeface="Proxima Nova" panose="02000506030000020004" pitchFamily="2" charset="0"/>
              </a:rPr>
              <a:t> </a:t>
            </a:r>
            <a:r>
              <a:rPr lang="en-US" sz="2800" b="1" dirty="0" err="1">
                <a:solidFill>
                  <a:srgbClr val="0F3D5B"/>
                </a:solidFill>
                <a:latin typeface="Proxima Nova" panose="02000506030000020004" pitchFamily="2" charset="0"/>
              </a:rPr>
              <a:t>у</a:t>
            </a:r>
            <a:r>
              <a:rPr lang="en-US" sz="2800" b="1" dirty="0">
                <a:solidFill>
                  <a:srgbClr val="0F3D5B"/>
                </a:solidFill>
                <a:latin typeface="Proxima Nova" panose="02000506030000020004" pitchFamily="2" charset="0"/>
              </a:rPr>
              <a:t> </a:t>
            </a:r>
            <a:r>
              <a:rPr lang="en-US" sz="2800" b="1" dirty="0" err="1">
                <a:solidFill>
                  <a:srgbClr val="0F3D5B"/>
                </a:solidFill>
                <a:latin typeface="Proxima Nova" panose="02000506030000020004" pitchFamily="2" charset="0"/>
              </a:rPr>
              <a:t>сфері</a:t>
            </a:r>
            <a:r>
              <a:rPr lang="en-US" sz="2800" b="1" dirty="0">
                <a:solidFill>
                  <a:srgbClr val="0F3D5B"/>
                </a:solidFill>
                <a:latin typeface="Proxima Nova" panose="02000506030000020004" pitchFamily="2" charset="0"/>
              </a:rPr>
              <a:t> </a:t>
            </a:r>
            <a:r>
              <a:rPr lang="en-US" sz="2800" b="1" dirty="0" err="1">
                <a:solidFill>
                  <a:srgbClr val="0F3D5B"/>
                </a:solidFill>
                <a:latin typeface="Proxima Nova" panose="02000506030000020004" pitchFamily="2" charset="0"/>
              </a:rPr>
              <a:t>харчових</a:t>
            </a:r>
            <a:r>
              <a:rPr lang="en-US" sz="2800" b="1" dirty="0">
                <a:solidFill>
                  <a:srgbClr val="0F3D5B"/>
                </a:solidFill>
                <a:latin typeface="Proxima Nova" panose="02000506030000020004" pitchFamily="2" charset="0"/>
              </a:rPr>
              <a:t> </a:t>
            </a:r>
            <a:r>
              <a:rPr lang="en-US" sz="2800" b="1" dirty="0" err="1">
                <a:solidFill>
                  <a:srgbClr val="0F3D5B"/>
                </a:solidFill>
                <a:latin typeface="Proxima Nova" panose="02000506030000020004" pitchFamily="2" charset="0"/>
              </a:rPr>
              <a:t>та</a:t>
            </a:r>
            <a:r>
              <a:rPr lang="en-US" sz="2800" b="1" dirty="0">
                <a:solidFill>
                  <a:srgbClr val="0F3D5B"/>
                </a:solidFill>
                <a:latin typeface="Proxima Nova" panose="02000506030000020004" pitchFamily="2" charset="0"/>
              </a:rPr>
              <a:t> </a:t>
            </a:r>
            <a:r>
              <a:rPr lang="en-US" sz="2800" b="1" dirty="0" err="1">
                <a:solidFill>
                  <a:srgbClr val="0F3D5B"/>
                </a:solidFill>
                <a:latin typeface="Proxima Nova" panose="02000506030000020004" pitchFamily="2" charset="0"/>
              </a:rPr>
              <a:t>агротехнологій</a:t>
            </a:r>
            <a:r>
              <a:rPr lang="en-US" sz="2800" b="1" dirty="0">
                <a:solidFill>
                  <a:srgbClr val="0F3D5B"/>
                </a:solidFill>
                <a:latin typeface="Proxima Nova" panose="02000506030000020004" pitchFamily="2" charset="0"/>
              </a:rPr>
              <a:t> </a:t>
            </a:r>
          </a:p>
        </p:txBody>
      </p:sp>
      <p:grpSp>
        <p:nvGrpSpPr>
          <p:cNvPr id="11" name="Group 2">
            <a:extLst>
              <a:ext uri="{FF2B5EF4-FFF2-40B4-BE49-F238E27FC236}">
                <a16:creationId xmlns:a16="http://schemas.microsoft.com/office/drawing/2014/main" xmlns="" id="{2656495B-7ACD-345E-53F8-3E2C22F5B027}"/>
              </a:ext>
            </a:extLst>
          </p:cNvPr>
          <p:cNvGrpSpPr/>
          <p:nvPr/>
        </p:nvGrpSpPr>
        <p:grpSpPr>
          <a:xfrm>
            <a:off x="153010" y="4363540"/>
            <a:ext cx="5507832" cy="2353629"/>
            <a:chOff x="0" y="0"/>
            <a:chExt cx="12786860" cy="5421589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xmlns="" id="{8EAE4333-336B-5A67-0BBE-EE4CE5B12619}"/>
                </a:ext>
              </a:extLst>
            </p:cNvPr>
            <p:cNvSpPr/>
            <p:nvPr/>
          </p:nvSpPr>
          <p:spPr>
            <a:xfrm>
              <a:off x="0" y="310025"/>
              <a:ext cx="3526975" cy="2962659"/>
            </a:xfrm>
            <a:custGeom>
              <a:avLst/>
              <a:gdLst/>
              <a:ahLst/>
              <a:cxnLst/>
              <a:rect l="l" t="t" r="r" b="b"/>
              <a:pathLst>
                <a:path w="3526975" h="2962659">
                  <a:moveTo>
                    <a:pt x="0" y="0"/>
                  </a:moveTo>
                  <a:lnTo>
                    <a:pt x="3526975" y="0"/>
                  </a:lnTo>
                  <a:lnTo>
                    <a:pt x="3526975" y="2962660"/>
                  </a:lnTo>
                  <a:lnTo>
                    <a:pt x="0" y="2962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xmlns="" id="{ADAE607D-212F-B96D-C9E3-38FFDEB0086E}"/>
                </a:ext>
              </a:extLst>
            </p:cNvPr>
            <p:cNvSpPr/>
            <p:nvPr/>
          </p:nvSpPr>
          <p:spPr>
            <a:xfrm>
              <a:off x="8925357" y="2990417"/>
              <a:ext cx="3693637" cy="2154011"/>
            </a:xfrm>
            <a:custGeom>
              <a:avLst/>
              <a:gdLst/>
              <a:ahLst/>
              <a:cxnLst/>
              <a:rect l="l" t="t" r="r" b="b"/>
              <a:pathLst>
                <a:path w="3693637" h="2154011">
                  <a:moveTo>
                    <a:pt x="0" y="0"/>
                  </a:moveTo>
                  <a:lnTo>
                    <a:pt x="3693636" y="0"/>
                  </a:lnTo>
                  <a:lnTo>
                    <a:pt x="3693636" y="2154011"/>
                  </a:lnTo>
                  <a:lnTo>
                    <a:pt x="0" y="2154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10776" t="-165120" r="-147351" b="-160369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xmlns="" id="{38BBF266-15C3-15DC-59A8-EC7AF3864DF7}"/>
                </a:ext>
              </a:extLst>
            </p:cNvPr>
            <p:cNvSpPr/>
            <p:nvPr/>
          </p:nvSpPr>
          <p:spPr>
            <a:xfrm>
              <a:off x="822224" y="3272685"/>
              <a:ext cx="7866549" cy="2148905"/>
            </a:xfrm>
            <a:custGeom>
              <a:avLst/>
              <a:gdLst/>
              <a:ahLst/>
              <a:cxnLst/>
              <a:rect l="l" t="t" r="r" b="b"/>
              <a:pathLst>
                <a:path w="7866549" h="2148905">
                  <a:moveTo>
                    <a:pt x="0" y="0"/>
                  </a:moveTo>
                  <a:lnTo>
                    <a:pt x="7866550" y="0"/>
                  </a:lnTo>
                  <a:lnTo>
                    <a:pt x="7866550" y="2148904"/>
                  </a:lnTo>
                  <a:lnTo>
                    <a:pt x="0" y="2148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14892" t="-4802" b="-51954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682A1986-2F32-F9D8-8DA6-7CC18FD8D7E0}"/>
                </a:ext>
              </a:extLst>
            </p:cNvPr>
            <p:cNvSpPr/>
            <p:nvPr/>
          </p:nvSpPr>
          <p:spPr>
            <a:xfrm>
              <a:off x="8991929" y="439820"/>
              <a:ext cx="3794931" cy="2550596"/>
            </a:xfrm>
            <a:custGeom>
              <a:avLst/>
              <a:gdLst/>
              <a:ahLst/>
              <a:cxnLst/>
              <a:rect l="l" t="t" r="r" b="b"/>
              <a:pathLst>
                <a:path w="3794931" h="2550596">
                  <a:moveTo>
                    <a:pt x="0" y="0"/>
                  </a:moveTo>
                  <a:lnTo>
                    <a:pt x="3794931" y="0"/>
                  </a:lnTo>
                  <a:lnTo>
                    <a:pt x="3794931" y="2550597"/>
                  </a:lnTo>
                  <a:lnTo>
                    <a:pt x="0" y="25505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0294" t="-2517" r="-215798" b="-224737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165763A1-2F08-1E02-E6E6-F6D154DD158B}"/>
                </a:ext>
              </a:extLst>
            </p:cNvPr>
            <p:cNvSpPr/>
            <p:nvPr/>
          </p:nvSpPr>
          <p:spPr>
            <a:xfrm>
              <a:off x="2969567" y="0"/>
              <a:ext cx="5199216" cy="2939301"/>
            </a:xfrm>
            <a:custGeom>
              <a:avLst/>
              <a:gdLst/>
              <a:ahLst/>
              <a:cxnLst/>
              <a:rect l="l" t="t" r="r" b="b"/>
              <a:pathLst>
                <a:path w="5199216" h="2939301">
                  <a:moveTo>
                    <a:pt x="0" y="0"/>
                  </a:moveTo>
                  <a:lnTo>
                    <a:pt x="5199217" y="0"/>
                  </a:lnTo>
                  <a:lnTo>
                    <a:pt x="5199217" y="2939301"/>
                  </a:lnTo>
                  <a:lnTo>
                    <a:pt x="0" y="2939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58488" r="-376441" b="-197969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F1CFA7D-9B78-AE3D-2F2A-0D0023CF81D1}"/>
              </a:ext>
            </a:extLst>
          </p:cNvPr>
          <p:cNvGrpSpPr/>
          <p:nvPr/>
        </p:nvGrpSpPr>
        <p:grpSpPr>
          <a:xfrm>
            <a:off x="6165949" y="156301"/>
            <a:ext cx="5688806" cy="1015663"/>
            <a:chOff x="6183609" y="339965"/>
            <a:chExt cx="5688806" cy="10156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7940F92-03BC-F161-FE7C-6C8A4F0642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6183609" y="339965"/>
              <a:ext cx="568880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6000" b="1" dirty="0">
                  <a:solidFill>
                    <a:schemeClr val="bg1"/>
                  </a:solidFill>
                  <a:latin typeface="Proxima Nova" panose="02000506030000020004" pitchFamily="2" charset="0"/>
                </a:rPr>
                <a:t>85+</a:t>
              </a:r>
              <a:endParaRPr lang="en-US" sz="6000" b="1" dirty="0">
                <a:solidFill>
                  <a:schemeClr val="bg1"/>
                </a:solidFill>
                <a:latin typeface="Proxima Nova" panose="02000506030000020004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D6F67FB-2D27-3706-511E-1136F09ABBAD}"/>
                </a:ext>
              </a:extLst>
            </p:cNvPr>
            <p:cNvSpPr txBox="1"/>
            <p:nvPr/>
          </p:nvSpPr>
          <p:spPr>
            <a:xfrm>
              <a:off x="7970655" y="601198"/>
              <a:ext cx="31266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800" dirty="0" err="1">
                  <a:solidFill>
                    <a:schemeClr val="bg1"/>
                  </a:solidFill>
                  <a:latin typeface="Proxima Nova Rg" panose="02000506030000020004" pitchFamily="2" charset="0"/>
                </a:rPr>
                <a:t>країн</a:t>
              </a:r>
              <a:r>
                <a:rPr lang="ru-RU" sz="2800" dirty="0">
                  <a:solidFill>
                    <a:schemeClr val="bg1"/>
                  </a:solidFill>
                  <a:latin typeface="Proxima Nova Rg" panose="02000506030000020004" pitchFamily="2" charset="0"/>
                </a:rPr>
                <a:t> </a:t>
              </a:r>
              <a:r>
                <a:rPr lang="ru-RU" sz="2800" dirty="0" err="1">
                  <a:solidFill>
                    <a:schemeClr val="bg1"/>
                  </a:solidFill>
                  <a:latin typeface="Proxima Nova Rg" panose="02000506030000020004" pitchFamily="2" charset="0"/>
                </a:rPr>
                <a:t>експорту</a:t>
              </a:r>
              <a:endParaRPr lang="en-US" sz="2800" dirty="0">
                <a:solidFill>
                  <a:schemeClr val="bg1"/>
                </a:solidFill>
                <a:latin typeface="Proxima Nova Rg" panose="02000506030000020004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D832366-95A6-44EF-5E79-0685F1352375}"/>
              </a:ext>
            </a:extLst>
          </p:cNvPr>
          <p:cNvGrpSpPr/>
          <p:nvPr/>
        </p:nvGrpSpPr>
        <p:grpSpPr>
          <a:xfrm>
            <a:off x="6198713" y="916193"/>
            <a:ext cx="5688806" cy="1015663"/>
            <a:chOff x="6205617" y="1187761"/>
            <a:chExt cx="5688806" cy="101566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FB5E115-39A3-480D-4E01-BA28A033DE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6205617" y="1187761"/>
              <a:ext cx="568880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6000" b="1" dirty="0">
                  <a:solidFill>
                    <a:schemeClr val="bg1"/>
                  </a:solidFill>
                  <a:latin typeface="Proxima Nova" panose="02000506030000020004" pitchFamily="2" charset="0"/>
                </a:rPr>
                <a:t>25</a:t>
              </a:r>
              <a:endParaRPr lang="en-US" sz="6000" b="1" dirty="0">
                <a:solidFill>
                  <a:schemeClr val="bg1"/>
                </a:solidFill>
                <a:latin typeface="Proxima Nova" panose="02000506030000020004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1E0438F-63D5-4B4E-E35C-30027807BCA4}"/>
                </a:ext>
              </a:extLst>
            </p:cNvPr>
            <p:cNvSpPr txBox="1"/>
            <p:nvPr/>
          </p:nvSpPr>
          <p:spPr>
            <a:xfrm>
              <a:off x="7981821" y="1360431"/>
              <a:ext cx="31266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800" dirty="0" err="1">
                  <a:solidFill>
                    <a:schemeClr val="bg1"/>
                  </a:solidFill>
                  <a:latin typeface="Proxima Nova Rg" panose="02000506030000020004" pitchFamily="2" charset="0"/>
                </a:rPr>
                <a:t>років</a:t>
              </a:r>
              <a:r>
                <a:rPr lang="ru-RU" sz="2800" dirty="0">
                  <a:solidFill>
                    <a:schemeClr val="bg1"/>
                  </a:solidFill>
                  <a:latin typeface="Proxima Nova Rg" panose="02000506030000020004" pitchFamily="2" charset="0"/>
                </a:rPr>
                <a:t> на ринку</a:t>
              </a:r>
              <a:endParaRPr lang="en-US" sz="2800" dirty="0">
                <a:solidFill>
                  <a:schemeClr val="bg1"/>
                </a:solidFill>
                <a:latin typeface="Proxima Nova Rg" panose="02000506030000020004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F5569F9-1799-2F16-524D-3ABBAB129A62}"/>
              </a:ext>
            </a:extLst>
          </p:cNvPr>
          <p:cNvGrpSpPr/>
          <p:nvPr/>
        </p:nvGrpSpPr>
        <p:grpSpPr>
          <a:xfrm>
            <a:off x="5954527" y="2877101"/>
            <a:ext cx="7878847" cy="1036505"/>
            <a:chOff x="4347251" y="2453030"/>
            <a:chExt cx="7879598" cy="101566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E1AEDFC-6B5D-8549-14AD-2E12EB7C5F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4347251" y="2453030"/>
              <a:ext cx="568880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6000" b="1" dirty="0" smtClean="0">
                  <a:solidFill>
                    <a:schemeClr val="bg1"/>
                  </a:solidFill>
                  <a:latin typeface="Proxima Nova" panose="02000506030000020004" pitchFamily="2" charset="0"/>
                </a:rPr>
                <a:t>26 000</a:t>
              </a:r>
              <a:endParaRPr lang="en-US" sz="6000" b="1" dirty="0">
                <a:solidFill>
                  <a:schemeClr val="bg1"/>
                </a:solidFill>
                <a:latin typeface="Proxima Nova" panose="02000506030000020004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D6B71A8-3147-2F51-16E2-42D104AC2B5B}"/>
                </a:ext>
              </a:extLst>
            </p:cNvPr>
            <p:cNvSpPr txBox="1"/>
            <p:nvPr/>
          </p:nvSpPr>
          <p:spPr>
            <a:xfrm>
              <a:off x="7115077" y="2640015"/>
              <a:ext cx="51117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800" dirty="0" err="1">
                  <a:solidFill>
                    <a:schemeClr val="bg1"/>
                  </a:solidFill>
                  <a:latin typeface="Proxima Nova Rg" panose="02000506030000020004" pitchFamily="2" charset="0"/>
                </a:rPr>
                <a:t>співробітників</a:t>
              </a:r>
              <a:r>
                <a:rPr lang="ru-RU" sz="2800" dirty="0">
                  <a:solidFill>
                    <a:schemeClr val="bg1"/>
                  </a:solidFill>
                  <a:latin typeface="Proxima Nova Rg" panose="02000506030000020004" pitchFamily="2" charset="0"/>
                </a:rPr>
                <a:t> </a:t>
              </a:r>
              <a:endParaRPr lang="en-US" sz="2800" dirty="0">
                <a:solidFill>
                  <a:schemeClr val="bg1"/>
                </a:solidFill>
                <a:latin typeface="Proxima Nova Rg" panose="02000506030000020004" pitchFamily="2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1431A525-CE7B-0F33-A190-F293F01F8F6F}"/>
              </a:ext>
            </a:extLst>
          </p:cNvPr>
          <p:cNvGrpSpPr/>
          <p:nvPr/>
        </p:nvGrpSpPr>
        <p:grpSpPr>
          <a:xfrm>
            <a:off x="6164459" y="1723315"/>
            <a:ext cx="6551714" cy="1077589"/>
            <a:chOff x="6205617" y="2069631"/>
            <a:chExt cx="6551714" cy="107758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D24BFA2-4ED6-BEB1-1A87-7471229753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6205617" y="2131557"/>
              <a:ext cx="568880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6000" b="1" dirty="0">
                  <a:solidFill>
                    <a:schemeClr val="bg1"/>
                  </a:solidFill>
                  <a:latin typeface="Proxima Nova" panose="02000506030000020004" pitchFamily="2" charset="0"/>
                </a:rPr>
                <a:t>№1</a:t>
              </a:r>
              <a:endParaRPr lang="en-US" sz="6000" b="1" dirty="0">
                <a:solidFill>
                  <a:schemeClr val="bg1"/>
                </a:solidFill>
                <a:latin typeface="Proxima Nova" panose="02000506030000020004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0473754-A2C4-D59B-A963-9A81D8D32D91}"/>
                </a:ext>
              </a:extLst>
            </p:cNvPr>
            <p:cNvSpPr txBox="1"/>
            <p:nvPr/>
          </p:nvSpPr>
          <p:spPr>
            <a:xfrm>
              <a:off x="8016075" y="2069631"/>
              <a:ext cx="47412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2800" dirty="0" err="1">
                  <a:solidFill>
                    <a:schemeClr val="bg1"/>
                  </a:solidFill>
                  <a:latin typeface="Proxima Nova Rg" panose="02000506030000020004" pitchFamily="2" charset="0"/>
                </a:rPr>
                <a:t>виробник</a:t>
              </a:r>
              <a:r>
                <a:rPr lang="ru-RU" sz="2800" dirty="0">
                  <a:solidFill>
                    <a:schemeClr val="bg1"/>
                  </a:solidFill>
                  <a:latin typeface="Proxima Nova Rg" panose="02000506030000020004" pitchFamily="2" charset="0"/>
                </a:rPr>
                <a:t> </a:t>
              </a:r>
              <a:r>
                <a:rPr lang="ru-RU" sz="2800" dirty="0" err="1">
                  <a:solidFill>
                    <a:schemeClr val="bg1"/>
                  </a:solidFill>
                  <a:latin typeface="Proxima Nova Rg" panose="02000506030000020004" pitchFamily="2" charset="0"/>
                </a:rPr>
                <a:t>курятини</a:t>
              </a:r>
              <a:r>
                <a:rPr lang="ru-RU" sz="2800" dirty="0">
                  <a:solidFill>
                    <a:schemeClr val="bg1"/>
                  </a:solidFill>
                  <a:latin typeface="Proxima Nova Rg" panose="02000506030000020004" pitchFamily="2" charset="0"/>
                </a:rPr>
                <a:t> на </a:t>
              </a:r>
              <a:r>
                <a:rPr lang="ru-RU" sz="2800" dirty="0" err="1">
                  <a:solidFill>
                    <a:schemeClr val="bg1"/>
                  </a:solidFill>
                  <a:latin typeface="Proxima Nova Rg" panose="02000506030000020004" pitchFamily="2" charset="0"/>
                </a:rPr>
                <a:t>українському</a:t>
              </a:r>
              <a:r>
                <a:rPr lang="ru-RU" sz="2800" dirty="0">
                  <a:solidFill>
                    <a:schemeClr val="bg1"/>
                  </a:solidFill>
                  <a:latin typeface="Proxima Nova Rg" panose="02000506030000020004" pitchFamily="2" charset="0"/>
                </a:rPr>
                <a:t> ринку</a:t>
              </a:r>
              <a:endParaRPr lang="en-US" sz="2800" dirty="0">
                <a:solidFill>
                  <a:schemeClr val="bg1"/>
                </a:solidFill>
                <a:latin typeface="Proxima Nova Rg" panose="02000506030000020004" pitchFamily="2" charset="0"/>
              </a:endParaRPr>
            </a:p>
          </p:txBody>
        </p:sp>
      </p:grpSp>
      <p:pic>
        <p:nvPicPr>
          <p:cNvPr id="33" name="Graphic 32" descr="Rooster outline">
            <a:extLst>
              <a:ext uri="{FF2B5EF4-FFF2-40B4-BE49-F238E27FC236}">
                <a16:creationId xmlns:a16="http://schemas.microsoft.com/office/drawing/2014/main" xmlns="" id="{A707EC1A-0697-3CC7-C0AB-23965EE7D2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98713" y="3918998"/>
            <a:ext cx="914400" cy="914400"/>
          </a:xfrm>
          <a:prstGeom prst="rect">
            <a:avLst/>
          </a:prstGeom>
        </p:spPr>
      </p:pic>
      <p:pic>
        <p:nvPicPr>
          <p:cNvPr id="35" name="Graphic 34" descr="Agriculture outline">
            <a:extLst>
              <a:ext uri="{FF2B5EF4-FFF2-40B4-BE49-F238E27FC236}">
                <a16:creationId xmlns:a16="http://schemas.microsoft.com/office/drawing/2014/main" xmlns="" id="{540782AF-D55C-380F-4455-F3CD51285F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22245" y="4825505"/>
            <a:ext cx="852486" cy="914400"/>
          </a:xfrm>
          <a:prstGeom prst="rect">
            <a:avLst/>
          </a:prstGeom>
        </p:spPr>
      </p:pic>
      <p:pic>
        <p:nvPicPr>
          <p:cNvPr id="37" name="Graphic 36" descr="Chef hat outline">
            <a:extLst>
              <a:ext uri="{FF2B5EF4-FFF2-40B4-BE49-F238E27FC236}">
                <a16:creationId xmlns:a16="http://schemas.microsoft.com/office/drawing/2014/main" xmlns="" id="{DDD070EA-AFB9-27FD-A647-8A92F9A489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55930" y="3896552"/>
            <a:ext cx="914400" cy="914400"/>
          </a:xfrm>
          <a:prstGeom prst="rect">
            <a:avLst/>
          </a:prstGeom>
        </p:spPr>
      </p:pic>
      <p:pic>
        <p:nvPicPr>
          <p:cNvPr id="41" name="Picture 40" descr="A white line drawing of a building&#10;&#10;Description automatically generated">
            <a:extLst>
              <a:ext uri="{FF2B5EF4-FFF2-40B4-BE49-F238E27FC236}">
                <a16:creationId xmlns:a16="http://schemas.microsoft.com/office/drawing/2014/main" xmlns="" id="{79F91FC9-E814-6D09-4359-E88A80134FD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6" t="20956" r="37914" b="26471"/>
          <a:stretch/>
        </p:blipFill>
        <p:spPr>
          <a:xfrm>
            <a:off x="8798659" y="4778205"/>
            <a:ext cx="873899" cy="984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42578A-886F-3812-2BF7-3D2B84F152D0}"/>
              </a:ext>
            </a:extLst>
          </p:cNvPr>
          <p:cNvSpPr txBox="1"/>
          <p:nvPr/>
        </p:nvSpPr>
        <p:spPr>
          <a:xfrm>
            <a:off x="7074731" y="3948042"/>
            <a:ext cx="20537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err="1">
                <a:solidFill>
                  <a:schemeClr val="bg1"/>
                </a:solidFill>
                <a:latin typeface="Proxima Nova Rg" panose="02000506030000020004" pitchFamily="2" charset="0"/>
              </a:rPr>
              <a:t>Вирощування</a:t>
            </a:r>
            <a:r>
              <a:rPr lang="ru-RU" sz="1600" dirty="0">
                <a:solidFill>
                  <a:schemeClr val="bg1"/>
                </a:solidFill>
                <a:latin typeface="Proxima Nova Rg" panose="02000506030000020004" pitchFamily="2" charset="0"/>
              </a:rPr>
              <a:t> курчат-</a:t>
            </a:r>
            <a:r>
              <a:rPr lang="ru-RU" sz="1600" dirty="0" err="1">
                <a:solidFill>
                  <a:schemeClr val="bg1"/>
                </a:solidFill>
                <a:latin typeface="Proxima Nova Rg" panose="02000506030000020004" pitchFamily="2" charset="0"/>
              </a:rPr>
              <a:t>бройлерів</a:t>
            </a:r>
            <a:r>
              <a:rPr lang="ru-RU" sz="1600" dirty="0">
                <a:solidFill>
                  <a:schemeClr val="bg1"/>
                </a:solidFill>
                <a:latin typeface="Proxima Nova Rg" panose="02000506030000020004" pitchFamily="2" charset="0"/>
              </a:rPr>
              <a:t> та ВРХ </a:t>
            </a:r>
            <a:endParaRPr lang="en-US" sz="16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9D3603-1BBA-1933-94A2-2C9B694DB480}"/>
              </a:ext>
            </a:extLst>
          </p:cNvPr>
          <p:cNvSpPr txBox="1"/>
          <p:nvPr/>
        </p:nvSpPr>
        <p:spPr>
          <a:xfrm>
            <a:off x="9672558" y="4168102"/>
            <a:ext cx="20537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err="1">
                <a:solidFill>
                  <a:schemeClr val="bg1"/>
                </a:solidFill>
                <a:latin typeface="Proxima Nova Rg" panose="02000506030000020004" pitchFamily="2" charset="0"/>
              </a:rPr>
              <a:t>Кулінарний</a:t>
            </a:r>
            <a:r>
              <a:rPr lang="ru-RU" sz="1600" dirty="0">
                <a:solidFill>
                  <a:schemeClr val="bg1"/>
                </a:solidFill>
                <a:latin typeface="Proxima Nova Rg" panose="02000506030000020004" pitchFamily="2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Proxima Nova Rg" panose="02000506030000020004" pitchFamily="2" charset="0"/>
              </a:rPr>
              <a:t>напрям</a:t>
            </a:r>
            <a:endParaRPr lang="en-US" sz="16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23FCC5-0EE9-5768-5126-C8BA84BA30A6}"/>
              </a:ext>
            </a:extLst>
          </p:cNvPr>
          <p:cNvSpPr txBox="1"/>
          <p:nvPr/>
        </p:nvSpPr>
        <p:spPr>
          <a:xfrm>
            <a:off x="7111543" y="5166228"/>
            <a:ext cx="20537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err="1">
                <a:solidFill>
                  <a:schemeClr val="bg1"/>
                </a:solidFill>
                <a:latin typeface="Proxima Nova Rg" panose="02000506030000020004" pitchFamily="2" charset="0"/>
              </a:rPr>
              <a:t>Рослинництво</a:t>
            </a:r>
            <a:endParaRPr lang="en-US" sz="16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8E38E1-5327-BC13-B271-E430F0AF3607}"/>
              </a:ext>
            </a:extLst>
          </p:cNvPr>
          <p:cNvSpPr txBox="1"/>
          <p:nvPr/>
        </p:nvSpPr>
        <p:spPr>
          <a:xfrm>
            <a:off x="9737846" y="5040335"/>
            <a:ext cx="20537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err="1" smtClean="0">
                <a:solidFill>
                  <a:schemeClr val="bg1"/>
                </a:solidFill>
                <a:latin typeface="Proxima Nova Rg" panose="02000506030000020004" pitchFamily="2" charset="0"/>
              </a:rPr>
              <a:t>Елеваторні</a:t>
            </a:r>
            <a:r>
              <a:rPr lang="ru-RU" sz="16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Proxima Nova Rg" panose="02000506030000020004" pitchFamily="2" charset="0"/>
              </a:rPr>
              <a:t>комплекси</a:t>
            </a:r>
            <a:endParaRPr lang="en-US" sz="16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8" name="Graphic 7" descr="Hydropower outline">
            <a:extLst>
              <a:ext uri="{FF2B5EF4-FFF2-40B4-BE49-F238E27FC236}">
                <a16:creationId xmlns:a16="http://schemas.microsoft.com/office/drawing/2014/main" xmlns="" id="{6735FD13-EA7D-1241-F1ED-12A370007D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22245" y="5885924"/>
            <a:ext cx="806513" cy="8065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1594528-4FF0-CD36-3E15-83D82EE5E58C}"/>
              </a:ext>
            </a:extLst>
          </p:cNvPr>
          <p:cNvSpPr txBox="1"/>
          <p:nvPr/>
        </p:nvSpPr>
        <p:spPr>
          <a:xfrm>
            <a:off x="7145714" y="5973221"/>
            <a:ext cx="12546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600" dirty="0">
                <a:solidFill>
                  <a:schemeClr val="bg1"/>
                </a:solidFill>
                <a:latin typeface="Proxima Nova Rg" panose="02000506030000020004" pitchFamily="2" charset="0"/>
              </a:rPr>
              <a:t>Біогазові</a:t>
            </a:r>
            <a:r>
              <a:rPr lang="ru-RU" sz="1600" dirty="0">
                <a:solidFill>
                  <a:schemeClr val="bg1"/>
                </a:solidFill>
                <a:latin typeface="Proxima Nova Rg" panose="02000506030000020004" pitchFamily="2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Proxima Nova Rg" panose="02000506030000020004" pitchFamily="2" charset="0"/>
              </a:rPr>
              <a:t>комплекси</a:t>
            </a:r>
            <a:endParaRPr lang="en-US" sz="16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15" y="5969569"/>
            <a:ext cx="709764" cy="709764"/>
          </a:xfrm>
          <a:prstGeom prst="rect">
            <a:avLst/>
          </a:prstGeom>
        </p:spPr>
      </p:pic>
      <p:pic>
        <p:nvPicPr>
          <p:cNvPr id="1026" name="Picture 2" descr="РЯБCHICK – Наша Ряба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01" y="3071422"/>
            <a:ext cx="1135711" cy="121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70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C29ABDD-175B-1B21-1E9D-43173C5C1C1D}"/>
              </a:ext>
            </a:extLst>
          </p:cNvPr>
          <p:cNvSpPr/>
          <p:nvPr/>
        </p:nvSpPr>
        <p:spPr>
          <a:xfrm>
            <a:off x="7437992" y="0"/>
            <a:ext cx="4754008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742A8"/>
              </a:solidFill>
              <a:cs typeface="Calibri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80DE6C1F-CA37-4B70-B572-D99C784CDF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9316" y="282633"/>
            <a:ext cx="6656185" cy="16258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Source Sans Pro Black"/>
                <a:ea typeface="Source Sans Pro Black" panose="020B0503030403020204" pitchFamily="34" charset="0"/>
              </a:rPr>
              <a:t>ДУАЛЬНА ОСВІТА </a:t>
            </a:r>
            <a:r>
              <a:rPr lang="ru-RU" sz="5400" b="1" dirty="0">
                <a:solidFill>
                  <a:srgbClr val="002060"/>
                </a:solidFill>
                <a:latin typeface="Source Sans Pro Black"/>
                <a:ea typeface="Source Sans Pro Black" panose="020B0503030403020204" pitchFamily="34" charset="0"/>
              </a:rPr>
              <a:t>– ЦЕ</a:t>
            </a:r>
            <a:endParaRPr lang="en-US" sz="5400" b="1" dirty="0">
              <a:solidFill>
                <a:srgbClr val="002060"/>
              </a:solidFill>
              <a:latin typeface="Source Sans Pro Black"/>
              <a:ea typeface="Source Sans Pro Black" panose="020B050303040302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580AE197-A86D-44E6-89D9-905D3B06297A}"/>
              </a:ext>
            </a:extLst>
          </p:cNvPr>
          <p:cNvSpPr txBox="1">
            <a:spLocks/>
          </p:cNvSpPr>
          <p:nvPr/>
        </p:nvSpPr>
        <p:spPr>
          <a:xfrm>
            <a:off x="3972672" y="1802865"/>
            <a:ext cx="7459663" cy="4111371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endParaRPr 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xmlns="" id="{706E2E99-6A83-4885-B72C-443D8E0D085C}"/>
              </a:ext>
            </a:extLst>
          </p:cNvPr>
          <p:cNvSpPr/>
          <p:nvPr/>
        </p:nvSpPr>
        <p:spPr>
          <a:xfrm>
            <a:off x="245908" y="2119612"/>
            <a:ext cx="68649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u="sng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Дуальна система </a:t>
            </a:r>
            <a:r>
              <a:rPr lang="ru-RU" sz="2100" b="1" u="sng" dirty="0" err="1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навчання</a:t>
            </a:r>
            <a:r>
              <a:rPr lang="ru-RU" sz="2100" b="1" u="sng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ru-RU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– </a:t>
            </a:r>
            <a:r>
              <a:rPr lang="ru-RU" sz="2100" dirty="0" err="1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це</a:t>
            </a:r>
            <a:r>
              <a:rPr lang="ru-RU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коли </a:t>
            </a:r>
            <a:r>
              <a:rPr lang="ru-RU" sz="2100" b="1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у </a:t>
            </a:r>
            <a:r>
              <a:rPr lang="ru-RU" sz="2100" b="1" dirty="0" err="1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процесі</a:t>
            </a:r>
            <a:r>
              <a:rPr lang="ru-RU" sz="2100" b="1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ru-RU" sz="2100" b="1" dirty="0" err="1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підготовки</a:t>
            </a:r>
            <a:r>
              <a:rPr lang="ru-RU" sz="2100" b="1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ru-RU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студента </a:t>
            </a:r>
            <a:r>
              <a:rPr lang="ru-RU" sz="2100" dirty="0" err="1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приймають</a:t>
            </a:r>
            <a:r>
              <a:rPr lang="ru-RU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участь </a:t>
            </a:r>
            <a:r>
              <a:rPr lang="ru-RU" sz="2100" b="1" dirty="0" err="1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одразу</a:t>
            </a:r>
            <a:r>
              <a:rPr lang="ru-RU" sz="2100" b="1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два </a:t>
            </a:r>
            <a:r>
              <a:rPr lang="ru-RU" sz="2100" b="1" dirty="0" err="1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заклади</a:t>
            </a:r>
            <a:r>
              <a:rPr lang="en-US" sz="2100" b="1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ru-RU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— </a:t>
            </a:r>
            <a:r>
              <a:rPr lang="ru-RU" sz="2100" dirty="0" err="1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навчальний</a:t>
            </a:r>
            <a:r>
              <a:rPr lang="ru-RU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 та </a:t>
            </a:r>
            <a:r>
              <a:rPr lang="ru-RU" sz="2100" dirty="0" err="1" smtClean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роботодавець</a:t>
            </a:r>
            <a:r>
              <a:rPr lang="ru-RU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. </a:t>
            </a:r>
          </a:p>
          <a:p>
            <a:endParaRPr lang="ru-RU" sz="2100" dirty="0">
              <a:solidFill>
                <a:srgbClr val="003A5D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egoe UI" panose="020B0502040204020203" pitchFamily="34" charset="0"/>
            </a:endParaRPr>
          </a:p>
          <a:p>
            <a:r>
              <a:rPr lang="uk-UA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Навчальний процес організований так, що спочатку студент отримує базові </a:t>
            </a:r>
            <a:r>
              <a:rPr lang="uk-UA" sz="2100" b="1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теоретичні знання в навчальному закладі</a:t>
            </a:r>
            <a:r>
              <a:rPr lang="uk-UA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. Потім він вирушає для </a:t>
            </a:r>
            <a:r>
              <a:rPr lang="uk-UA" sz="2100" b="1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практики на </a:t>
            </a:r>
            <a:r>
              <a:rPr lang="ru-RU" sz="2100" b="1" dirty="0" err="1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підпр</a:t>
            </a:r>
            <a:r>
              <a:rPr lang="uk-UA" sz="2100" b="1" dirty="0" err="1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иємство</a:t>
            </a:r>
            <a:r>
              <a:rPr lang="uk-UA" sz="2100" b="1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uk-UA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та виконує там </a:t>
            </a:r>
            <a:r>
              <a:rPr lang="ru-RU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роботу,</a:t>
            </a:r>
            <a:r>
              <a:rPr lang="en-US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ru-RU" sz="2100" dirty="0" err="1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пов</a:t>
            </a:r>
            <a:r>
              <a:rPr lang="en-US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’</a:t>
            </a:r>
            <a:r>
              <a:rPr lang="ru-RU" sz="2100" dirty="0" err="1" smtClean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язан</a:t>
            </a:r>
            <a:r>
              <a:rPr lang="uk-UA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у</a:t>
            </a:r>
            <a:r>
              <a:rPr lang="ru-RU" sz="2100" dirty="0" smtClean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ru-RU" sz="2100" dirty="0" err="1" smtClean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із</a:t>
            </a:r>
            <a:r>
              <a:rPr lang="ru-RU" sz="2100" dirty="0" smtClean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uk-UA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обраною</a:t>
            </a:r>
            <a:r>
              <a:rPr lang="ru-RU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с</a:t>
            </a:r>
            <a:r>
              <a:rPr lang="uk-UA" sz="2100" dirty="0" err="1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пеціальністю</a:t>
            </a:r>
            <a:r>
              <a:rPr lang="uk-UA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. При цьому студент перебуває</a:t>
            </a:r>
            <a:r>
              <a:rPr lang="en-US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ru-RU" sz="2100" b="1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на </a:t>
            </a:r>
            <a:r>
              <a:rPr lang="ru-RU" sz="2100" b="1" dirty="0" err="1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підприємстві</a:t>
            </a:r>
            <a:r>
              <a:rPr lang="ru-RU" sz="2100" b="1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ru-RU" sz="2100" b="1" dirty="0" err="1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від</a:t>
            </a:r>
            <a:r>
              <a:rPr lang="ru-RU" sz="2100" b="1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50-70% </a:t>
            </a:r>
            <a:r>
              <a:rPr lang="ru-RU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часу </a:t>
            </a:r>
            <a:r>
              <a:rPr lang="ru-RU" sz="2100" dirty="0" err="1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навчального</a:t>
            </a:r>
            <a:r>
              <a:rPr lang="ru-RU" sz="2100" dirty="0">
                <a:solidFill>
                  <a:srgbClr val="003A5D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циклу.  </a:t>
            </a:r>
            <a:endParaRPr lang="en-US" sz="2100" dirty="0">
              <a:solidFill>
                <a:srgbClr val="003A5D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673B1BE-B1F6-B057-1887-80508709D66F}"/>
              </a:ext>
            </a:extLst>
          </p:cNvPr>
          <p:cNvCxnSpPr>
            <a:cxnSpLocks/>
          </p:cNvCxnSpPr>
          <p:nvPr/>
        </p:nvCxnSpPr>
        <p:spPr>
          <a:xfrm flipV="1">
            <a:off x="8258041" y="2294420"/>
            <a:ext cx="2855566" cy="1949405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171BB02-DF9C-457B-A546-44DDE051CDC7}"/>
              </a:ext>
            </a:extLst>
          </p:cNvPr>
          <p:cNvGrpSpPr/>
          <p:nvPr/>
        </p:nvGrpSpPr>
        <p:grpSpPr>
          <a:xfrm>
            <a:off x="7679691" y="847934"/>
            <a:ext cx="3744540" cy="2273851"/>
            <a:chOff x="7509184" y="1324641"/>
            <a:chExt cx="3744540" cy="227385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F60F0793-AB6C-79B2-E0F5-02CB7F75E1A3}"/>
                </a:ext>
              </a:extLst>
            </p:cNvPr>
            <p:cNvGrpSpPr/>
            <p:nvPr/>
          </p:nvGrpSpPr>
          <p:grpSpPr>
            <a:xfrm>
              <a:off x="7509184" y="1324641"/>
              <a:ext cx="3744540" cy="2273851"/>
              <a:chOff x="7509184" y="1324641"/>
              <a:chExt cx="3744540" cy="227385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DBE45D9A-060B-09E2-979B-A460DFD2986C}"/>
                  </a:ext>
                </a:extLst>
              </p:cNvPr>
              <p:cNvSpPr txBox="1"/>
              <p:nvPr/>
            </p:nvSpPr>
            <p:spPr>
              <a:xfrm>
                <a:off x="7531996" y="1324641"/>
                <a:ext cx="372172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3000" b="1">
                    <a:solidFill>
                      <a:schemeClr val="bg1"/>
                    </a:solidFill>
                    <a:latin typeface="Source Sans Pro Black" panose="020B0503030403020204" pitchFamily="34" charset="0"/>
                    <a:ea typeface="Source Sans Pro Black" panose="020B0503030403020204" pitchFamily="34" charset="0"/>
                    <a:cs typeface="+mj-cs"/>
                  </a:rPr>
                  <a:t>МХП(підприємство)</a:t>
                </a:r>
                <a:endParaRPr lang="x-none" sz="3000" b="1">
                  <a:solidFill>
                    <a:schemeClr val="bg1"/>
                  </a:solidFill>
                  <a:latin typeface="Source Sans Pro Black" panose="020B0503030403020204" pitchFamily="34" charset="0"/>
                  <a:ea typeface="Source Sans Pro Black" panose="020B0503030403020204" pitchFamily="34" charset="0"/>
                  <a:cs typeface="+mj-cs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A8D0BDCD-FE77-7B57-E963-3E46E3913BAD}"/>
                  </a:ext>
                </a:extLst>
              </p:cNvPr>
              <p:cNvSpPr/>
              <p:nvPr/>
            </p:nvSpPr>
            <p:spPr>
              <a:xfrm>
                <a:off x="8190081" y="2086492"/>
                <a:ext cx="1512000" cy="1512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E2B76BC-B95D-B7F3-CFCC-B86EAC7B2FCA}"/>
                  </a:ext>
                </a:extLst>
              </p:cNvPr>
              <p:cNvSpPr txBox="1"/>
              <p:nvPr/>
            </p:nvSpPr>
            <p:spPr>
              <a:xfrm>
                <a:off x="7509184" y="2288494"/>
                <a:ext cx="286512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6600" b="1">
                    <a:solidFill>
                      <a:schemeClr val="bg1"/>
                    </a:solidFill>
                    <a:latin typeface="Source Sans Pro Black" panose="020B0503030403020204" pitchFamily="34" charset="0"/>
                    <a:ea typeface="Source Sans Pro Black" panose="020B0503030403020204" pitchFamily="34" charset="0"/>
                    <a:cs typeface="+mj-cs"/>
                  </a:rPr>
                  <a:t>60</a:t>
                </a:r>
                <a:endParaRPr lang="x-none" sz="6600" b="1">
                  <a:solidFill>
                    <a:schemeClr val="bg1"/>
                  </a:solidFill>
                  <a:latin typeface="Source Sans Pro Black" panose="020B0503030403020204" pitchFamily="34" charset="0"/>
                  <a:ea typeface="Source Sans Pro Black" panose="020B0503030403020204" pitchFamily="34" charset="0"/>
                  <a:cs typeface="+mj-cs"/>
                </a:endParaRP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5281B171-699E-6A36-5416-BC51E3084ED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8052454" y="1947923"/>
              <a:ext cx="359054" cy="359996"/>
            </a:xfrm>
            <a:prstGeom prst="line">
              <a:avLst/>
            </a:prstGeom>
            <a:ln w="50800" cap="rnd">
              <a:solidFill>
                <a:srgbClr val="FF0000"/>
              </a:solidFill>
              <a:round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D61D768-0E5A-071E-0B09-7CB6072BB797}"/>
              </a:ext>
            </a:extLst>
          </p:cNvPr>
          <p:cNvGrpSpPr/>
          <p:nvPr/>
        </p:nvGrpSpPr>
        <p:grpSpPr>
          <a:xfrm>
            <a:off x="8277089" y="3618461"/>
            <a:ext cx="3721728" cy="2375330"/>
            <a:chOff x="8277089" y="3535059"/>
            <a:chExt cx="3721728" cy="237533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2DEE3B0-09D2-4599-92EE-311A4C042106}"/>
                </a:ext>
              </a:extLst>
            </p:cNvPr>
            <p:cNvSpPr/>
            <p:nvPr/>
          </p:nvSpPr>
          <p:spPr>
            <a:xfrm>
              <a:off x="9500447" y="3535059"/>
              <a:ext cx="1512000" cy="151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E96750E-D40F-77C5-8808-F42190B30D0E}"/>
                </a:ext>
              </a:extLst>
            </p:cNvPr>
            <p:cNvSpPr txBox="1"/>
            <p:nvPr/>
          </p:nvSpPr>
          <p:spPr>
            <a:xfrm>
              <a:off x="8827127" y="3737061"/>
              <a:ext cx="28651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>
                  <a:solidFill>
                    <a:srgbClr val="FF0000"/>
                  </a:solidFill>
                  <a:latin typeface="Source Sans Pro Black" panose="020B0503030403020204" pitchFamily="34" charset="0"/>
                  <a:ea typeface="Source Sans Pro Black" panose="020B0503030403020204" pitchFamily="34" charset="0"/>
                  <a:cs typeface="+mj-cs"/>
                </a:rPr>
                <a:t>4</a:t>
              </a:r>
              <a:r>
                <a:rPr lang="uk-UA" sz="6600" b="1">
                  <a:solidFill>
                    <a:srgbClr val="FF0000"/>
                  </a:solidFill>
                  <a:latin typeface="Source Sans Pro Black" panose="020B0503030403020204" pitchFamily="34" charset="0"/>
                  <a:ea typeface="Source Sans Pro Black" panose="020B0503030403020204" pitchFamily="34" charset="0"/>
                  <a:cs typeface="+mj-cs"/>
                </a:rPr>
                <a:t>0</a:t>
              </a:r>
              <a:endParaRPr lang="x-none" sz="6600" b="1">
                <a:solidFill>
                  <a:srgbClr val="FF0000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  <a:cs typeface="+mj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44B5A35-F597-3386-E7D6-51947D0A2620}"/>
                </a:ext>
              </a:extLst>
            </p:cNvPr>
            <p:cNvSpPr txBox="1"/>
            <p:nvPr/>
          </p:nvSpPr>
          <p:spPr>
            <a:xfrm>
              <a:off x="8277089" y="5356391"/>
              <a:ext cx="37217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000" b="1">
                  <a:solidFill>
                    <a:schemeClr val="bg1"/>
                  </a:solidFill>
                  <a:latin typeface="Source Sans Pro Black" panose="020B0503030403020204" pitchFamily="34" charset="0"/>
                  <a:ea typeface="Source Sans Pro Black" panose="020B0503030403020204" pitchFamily="34" charset="0"/>
                  <a:cs typeface="+mj-cs"/>
                </a:rPr>
                <a:t>Навчальний заклад</a:t>
              </a:r>
              <a:endParaRPr lang="x-none" sz="3000" b="1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  <a:cs typeface="+mj-cs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1824E7E2-D4BF-E690-826C-E8CDEAED640F}"/>
                </a:ext>
              </a:extLst>
            </p:cNvPr>
            <p:cNvCxnSpPr>
              <a:cxnSpLocks/>
            </p:cNvCxnSpPr>
            <p:nvPr/>
          </p:nvCxnSpPr>
          <p:spPr>
            <a:xfrm>
              <a:off x="10635590" y="4776191"/>
              <a:ext cx="503283" cy="440238"/>
            </a:xfrm>
            <a:prstGeom prst="line">
              <a:avLst/>
            </a:prstGeom>
            <a:ln w="50800" cap="rnd">
              <a:solidFill>
                <a:schemeClr val="bg1"/>
              </a:solidFill>
              <a:round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10" descr="https://new.portal.mhp.com.ua/MHPinfo/Documents/%D0%9C%D0%A5%D0%9F/%D0%9B%D0%BE%D0%B3%D0%BE%D1%82%D0%B8%D0%BF%D0%B8/%D0%9B%D0%BE%D0%B3%D0%BE%D1%82%D0%B8%D0%BF%20%D0%9C%D0%A5%D0%9F_%D1%83%D0%BA%D1%80/%D0%B1%D0%B5%D0%B7%20%D0%B4%D0%B5%D1%81%D0%BA%D1%80%D0%B8%D0%BF%D1%82%D0%BE%D1%80%D0%B0/MHP-Logo-UA-Vertical_without%20descriptor.png">
            <a:extLst>
              <a:ext uri="{FF2B5EF4-FFF2-40B4-BE49-F238E27FC236}">
                <a16:creationId xmlns:a16="http://schemas.microsoft.com/office/drawing/2014/main" xmlns="" id="{E940987C-FD7F-D9B7-72D9-B1DE8E6F5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8" y="5716325"/>
            <a:ext cx="932222" cy="109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11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64169" y="0"/>
            <a:ext cx="4754008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847" y="132234"/>
            <a:ext cx="6195613" cy="1421928"/>
          </a:xfrm>
          <a:noFill/>
        </p:spPr>
        <p:txBody>
          <a:bodyPr wrap="square" rtlCol="0">
            <a:spAutoFit/>
          </a:bodyPr>
          <a:lstStyle/>
          <a:p>
            <a:r>
              <a:rPr lang="ru-RU" sz="4800" b="1" dirty="0" err="1">
                <a:solidFill>
                  <a:schemeClr val="accent4">
                    <a:lumMod val="50000"/>
                  </a:schemeClr>
                </a:solidFill>
                <a:latin typeface="Source Sans Pro Black"/>
                <a:ea typeface="Source Sans Pro Black" panose="020B0503030403020204" pitchFamily="34" charset="0"/>
              </a:rPr>
              <a:t>Ключові</a:t>
            </a:r>
            <a:r>
              <a:rPr lang="ru-RU" sz="4800" b="1" dirty="0">
                <a:solidFill>
                  <a:schemeClr val="accent4">
                    <a:lumMod val="50000"/>
                  </a:schemeClr>
                </a:solidFill>
                <a:latin typeface="Source Sans Pro Black"/>
                <a:ea typeface="Source Sans Pro Black" panose="020B0503030403020204" pitchFamily="34" charset="0"/>
              </a:rPr>
              <a:t> </a:t>
            </a:r>
            <a:r>
              <a:rPr lang="ru-RU" sz="4800" b="1" dirty="0" err="1">
                <a:solidFill>
                  <a:schemeClr val="accent4">
                    <a:lumMod val="50000"/>
                  </a:schemeClr>
                </a:solidFill>
                <a:latin typeface="Source Sans Pro Black"/>
                <a:ea typeface="Source Sans Pro Black" panose="020B0503030403020204" pitchFamily="34" charset="0"/>
              </a:rPr>
              <a:t>компетенції</a:t>
            </a:r>
            <a:r>
              <a:rPr lang="ru-RU" sz="4800" b="1" dirty="0">
                <a:solidFill>
                  <a:schemeClr val="accent4">
                    <a:lumMod val="50000"/>
                  </a:schemeClr>
                </a:solidFill>
                <a:latin typeface="Source Sans Pro Black"/>
                <a:ea typeface="Source Sans Pro Black" panose="020B0503030403020204" pitchFamily="34" charset="0"/>
              </a:rPr>
              <a:t> МХП</a:t>
            </a:r>
            <a:endParaRPr lang="en-US" sz="4800" b="1" dirty="0">
              <a:solidFill>
                <a:schemeClr val="accent4">
                  <a:lumMod val="50000"/>
                </a:schemeClr>
              </a:solidFill>
              <a:latin typeface="Source Sans Pro Black"/>
              <a:ea typeface="Source Sans Pro Black" panose="020B05030304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90190" y="1784220"/>
            <a:ext cx="72113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Орієнтація на результат. </a:t>
            </a:r>
            <a:r>
              <a:rPr lang="uk-UA" dirty="0">
                <a:latin typeface="Source Sans Pro" panose="020B0503030403020204" pitchFamily="34" charset="0"/>
                <a:ea typeface="Source Sans Pro" panose="020B0503030403020204" pitchFamily="34" charset="0"/>
              </a:rPr>
              <a:t>Амбіційність. Відповідальність. Самостійність. Вирішення проблем.</a:t>
            </a:r>
          </a:p>
          <a:p>
            <a:endParaRPr lang="uk-UA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Інноваційність</a:t>
            </a:r>
            <a:r>
              <a:rPr lang="uk-UA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uk-UA" dirty="0">
                <a:latin typeface="Source Sans Pro" panose="020B0503030403020204" pitchFamily="34" charset="0"/>
                <a:ea typeface="Source Sans Pro" panose="020B0503030403020204" pitchFamily="34" charset="0"/>
              </a:rPr>
              <a:t>Ставлення до змін. Удосконалення діяльності. Управління змінами.</a:t>
            </a:r>
          </a:p>
          <a:p>
            <a:endParaRPr lang="uk-UA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Критичне мислення. </a:t>
            </a:r>
            <a:r>
              <a:rPr lang="uk-UA" dirty="0">
                <a:latin typeface="Source Sans Pro" panose="020B0503030403020204" pitchFamily="34" charset="0"/>
                <a:ea typeface="Source Sans Pro" panose="020B0503030403020204" pitchFamily="34" charset="0"/>
              </a:rPr>
              <a:t>Робота з інформацією. Масштаб аналізу. Глибина аналізу. Прийняття рішень. Управління ризиками.</a:t>
            </a:r>
          </a:p>
          <a:p>
            <a:endParaRPr lang="uk-UA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Співробітництво. </a:t>
            </a:r>
            <a:r>
              <a:rPr lang="uk-UA" dirty="0">
                <a:latin typeface="Source Sans Pro" panose="020B0503030403020204" pitchFamily="34" charset="0"/>
                <a:ea typeface="Source Sans Pro" panose="020B0503030403020204" pitchFamily="34" charset="0"/>
              </a:rPr>
              <a:t>Пріоритет командних цілей. Обмін інформацією. Кооперація з колегами. Управління конфліктами.</a:t>
            </a:r>
          </a:p>
          <a:p>
            <a:endParaRPr lang="uk-UA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Комунікація. </a:t>
            </a:r>
            <a:r>
              <a:rPr lang="uk-UA" dirty="0">
                <a:latin typeface="Source Sans Pro" panose="020B0503030403020204" pitchFamily="34" charset="0"/>
                <a:ea typeface="Source Sans Pro" panose="020B0503030403020204" pitchFamily="34" charset="0"/>
              </a:rPr>
              <a:t>Адаптивність комунікації. Відстоювання позиції. Надання впливу. Вибудовування взаємодії.</a:t>
            </a:r>
          </a:p>
          <a:p>
            <a:endParaRPr lang="uk-UA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Розвиток. </a:t>
            </a:r>
            <a:r>
              <a:rPr lang="uk-UA" dirty="0">
                <a:latin typeface="Source Sans Pro" panose="020B0503030403020204" pitchFamily="34" charset="0"/>
                <a:ea typeface="Source Sans Pro" panose="020B0503030403020204" pitchFamily="34" charset="0"/>
              </a:rPr>
              <a:t>Саморозвиток</a:t>
            </a: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0948" y="331170"/>
            <a:ext cx="4547936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uk-UA" sz="6600" b="1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  <a:cs typeface="+mj-cs"/>
              </a:rPr>
              <a:t>Хто нам потрібен</a:t>
            </a:r>
            <a:endParaRPr lang="en-US" sz="6600" b="1">
              <a:solidFill>
                <a:schemeClr val="bg1"/>
              </a:solidFill>
              <a:latin typeface="Source Sans Pro Black" panose="020B0503030403020204" pitchFamily="34" charset="0"/>
              <a:ea typeface="Source Sans Pro Black" panose="020B0503030403020204" pitchFamily="34" charset="0"/>
              <a:cs typeface="+mj-cs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xmlns="" id="{C08FD3CB-4B0E-8A95-7E48-334BCC21F7A7}"/>
              </a:ext>
            </a:extLst>
          </p:cNvPr>
          <p:cNvSpPr/>
          <p:nvPr/>
        </p:nvSpPr>
        <p:spPr>
          <a:xfrm>
            <a:off x="352323" y="2687805"/>
            <a:ext cx="2928937" cy="1224628"/>
          </a:xfrm>
          <a:prstGeom prst="wedgeRoundRectCallout">
            <a:avLst>
              <a:gd name="adj1" fmla="val -62296"/>
              <a:gd name="adj2" fmla="val 43351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Студенти вишів </a:t>
            </a:r>
            <a:r>
              <a:rPr lang="uk-UA" sz="32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2-6</a:t>
            </a:r>
            <a:r>
              <a:rPr lang="uk-UA" sz="2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курсів </a:t>
            </a:r>
            <a:endParaRPr lang="ru-RU" sz="2800" b="1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xmlns="" id="{82C8C410-6215-5ED2-C528-016527D4A928}"/>
              </a:ext>
            </a:extLst>
          </p:cNvPr>
          <p:cNvSpPr/>
          <p:nvPr/>
        </p:nvSpPr>
        <p:spPr>
          <a:xfrm>
            <a:off x="1224251" y="4606305"/>
            <a:ext cx="2928937" cy="1059736"/>
          </a:xfrm>
          <a:prstGeom prst="wedgeRoundRectCallout">
            <a:avLst>
              <a:gd name="adj1" fmla="val 65141"/>
              <a:gd name="adj2" fmla="val 52435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Випускники</a:t>
            </a:r>
            <a:endParaRPr lang="ru-RU" sz="2800" b="1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Picture 10" descr="https://new.portal.mhp.com.ua/MHPinfo/Documents/%D0%9C%D0%A5%D0%9F/%D0%9B%D0%BE%D0%B3%D0%BE%D1%82%D0%B8%D0%BF%D0%B8/%D0%9B%D0%BE%D0%B3%D0%BE%D1%82%D0%B8%D0%BF%20%D0%9C%D0%A5%D0%9F_%D1%83%D0%BA%D1%80/%D0%B1%D0%B5%D0%B7%20%D0%B4%D0%B5%D1%81%D0%BA%D1%80%D0%B8%D0%BF%D1%82%D0%BE%D1%80%D0%B0/MHP-Logo-UA-Vertical_without%20descriptor.png">
            <a:extLst>
              <a:ext uri="{FF2B5EF4-FFF2-40B4-BE49-F238E27FC236}">
                <a16:creationId xmlns:a16="http://schemas.microsoft.com/office/drawing/2014/main" xmlns="" id="{3AEBEDE6-1B18-0586-5F77-2677933F9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503" y="0"/>
            <a:ext cx="932222" cy="109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22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804496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Цінності </a:t>
            </a:r>
            <a:r>
              <a:rPr lang="uk-UA" sz="5400" b="1" dirty="0" smtClean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«МХП»</a:t>
            </a:r>
            <a:endParaRPr lang="en-US" sz="5400" b="1" dirty="0">
              <a:solidFill>
                <a:schemeClr val="bg1"/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0062" y="3218871"/>
            <a:ext cx="4373880" cy="275973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uk-UA" b="1" dirty="0" smtClean="0">
                <a:solidFill>
                  <a:srgbClr val="0F3D5B"/>
                </a:solidFill>
              </a:rPr>
              <a:t>Постійний розвиток</a:t>
            </a:r>
            <a:endParaRPr lang="ru-RU" b="1" dirty="0">
              <a:solidFill>
                <a:srgbClr val="0F3D5B"/>
              </a:solidFill>
            </a:endParaRPr>
          </a:p>
          <a:p>
            <a:pPr marL="342900" indent="-342900">
              <a:lnSpc>
                <a:spcPct val="100000"/>
              </a:lnSpc>
            </a:pPr>
            <a:r>
              <a:rPr lang="uk-UA" b="1" dirty="0" smtClean="0">
                <a:solidFill>
                  <a:srgbClr val="0F3D5B"/>
                </a:solidFill>
              </a:rPr>
              <a:t>Цілеспрямованість</a:t>
            </a:r>
          </a:p>
          <a:p>
            <a:pPr marL="342900" indent="-342900">
              <a:lnSpc>
                <a:spcPct val="100000"/>
              </a:lnSpc>
            </a:pPr>
            <a:r>
              <a:rPr lang="uk-UA" b="1" dirty="0" smtClean="0">
                <a:solidFill>
                  <a:srgbClr val="0F3D5B"/>
                </a:solidFill>
              </a:rPr>
              <a:t>Чесність та відкритість</a:t>
            </a:r>
            <a:endParaRPr lang="ru-RU" b="1" dirty="0">
              <a:solidFill>
                <a:srgbClr val="0F3D5B"/>
              </a:solidFill>
            </a:endParaRPr>
          </a:p>
          <a:p>
            <a:pPr marL="342900" indent="-342900">
              <a:lnSpc>
                <a:spcPct val="100000"/>
              </a:lnSpc>
            </a:pPr>
            <a:r>
              <a:rPr lang="uk-UA" b="1" dirty="0" smtClean="0">
                <a:solidFill>
                  <a:srgbClr val="0F3D5B"/>
                </a:solidFill>
              </a:rPr>
              <a:t>Внутрішнє партнерство</a:t>
            </a:r>
            <a:endParaRPr lang="uk-UA" b="1" dirty="0">
              <a:solidFill>
                <a:srgbClr val="0F3D5B"/>
              </a:solidFill>
            </a:endParaRPr>
          </a:p>
          <a:p>
            <a:pPr marL="342900" indent="-342900">
              <a:lnSpc>
                <a:spcPct val="100000"/>
              </a:lnSpc>
            </a:pPr>
            <a:r>
              <a:rPr lang="uk-UA" b="1" dirty="0" smtClean="0">
                <a:solidFill>
                  <a:srgbClr val="0F3D5B"/>
                </a:solidFill>
              </a:rPr>
              <a:t>Відповідальність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90606" y="3218871"/>
            <a:ext cx="4763194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rgbClr val="0F3D5B"/>
                </a:solidFill>
              </a:rPr>
              <a:t>Ініціативність</a:t>
            </a:r>
          </a:p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800" b="1" dirty="0" err="1" smtClean="0">
                <a:solidFill>
                  <a:srgbClr val="0F3D5B"/>
                </a:solidFill>
              </a:rPr>
              <a:t>Безпервне</a:t>
            </a:r>
            <a:r>
              <a:rPr lang="uk-UA" sz="2800" b="1" dirty="0" smtClean="0">
                <a:solidFill>
                  <a:srgbClr val="0F3D5B"/>
                </a:solidFill>
              </a:rPr>
              <a:t> навчання</a:t>
            </a:r>
          </a:p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rgbClr val="0F3D5B"/>
                </a:solidFill>
              </a:rPr>
              <a:t>Відкритість</a:t>
            </a:r>
          </a:p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rgbClr val="0F3D5B"/>
                </a:solidFill>
              </a:rPr>
              <a:t>Гнучкість</a:t>
            </a:r>
          </a:p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b="1" dirty="0" err="1" smtClean="0">
                <a:solidFill>
                  <a:srgbClr val="0F3D5B"/>
                </a:solidFill>
              </a:rPr>
              <a:t>Вміння</a:t>
            </a:r>
            <a:r>
              <a:rPr lang="ru-RU" sz="2800" b="1" dirty="0" smtClean="0">
                <a:solidFill>
                  <a:srgbClr val="0F3D5B"/>
                </a:solidFill>
              </a:rPr>
              <a:t> </a:t>
            </a:r>
            <a:r>
              <a:rPr lang="ru-RU" sz="2800" b="1" dirty="0" err="1" smtClean="0">
                <a:solidFill>
                  <a:srgbClr val="0F3D5B"/>
                </a:solidFill>
              </a:rPr>
              <a:t>слухати</a:t>
            </a:r>
            <a:r>
              <a:rPr lang="ru-RU" sz="2800" b="1" dirty="0" smtClean="0">
                <a:solidFill>
                  <a:srgbClr val="0F3D5B"/>
                </a:solidFill>
              </a:rPr>
              <a:t> та </a:t>
            </a:r>
            <a:r>
              <a:rPr lang="ru-RU" sz="2800" b="1" dirty="0" err="1" smtClean="0">
                <a:solidFill>
                  <a:srgbClr val="0F3D5B"/>
                </a:solidFill>
              </a:rPr>
              <a:t>чути</a:t>
            </a:r>
            <a:endParaRPr lang="ru-RU" sz="2800" b="1" dirty="0">
              <a:solidFill>
                <a:srgbClr val="0F3D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8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3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5"/>
          <p:cNvSpPr txBox="1"/>
          <p:nvPr/>
        </p:nvSpPr>
        <p:spPr>
          <a:xfrm>
            <a:off x="-574128" y="442759"/>
            <a:ext cx="11745686" cy="67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3"/>
              </a:lnSpc>
              <a:spcBef>
                <a:spcPct val="0"/>
              </a:spcBef>
            </a:pPr>
            <a:r>
              <a:rPr lang="en-US" sz="5266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АЛГОРИТМ ЗАЛУЧЕННЯ</a:t>
            </a:r>
          </a:p>
        </p:txBody>
      </p:sp>
      <p:sp>
        <p:nvSpPr>
          <p:cNvPr id="41" name="Freeform 41"/>
          <p:cNvSpPr/>
          <p:nvPr/>
        </p:nvSpPr>
        <p:spPr>
          <a:xfrm>
            <a:off x="10637870" y="72144"/>
            <a:ext cx="1496686" cy="651569"/>
          </a:xfrm>
          <a:custGeom>
            <a:avLst/>
            <a:gdLst/>
            <a:ahLst/>
            <a:cxnLst/>
            <a:rect l="l" t="t" r="r" b="b"/>
            <a:pathLst>
              <a:path w="2245029" h="977353">
                <a:moveTo>
                  <a:pt x="0" y="0"/>
                </a:moveTo>
                <a:lnTo>
                  <a:pt x="2245028" y="0"/>
                </a:lnTo>
                <a:lnTo>
                  <a:pt x="2245028" y="977353"/>
                </a:lnTo>
                <a:lnTo>
                  <a:pt x="0" y="977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A2BD1892-B9CA-D02E-0230-71DE9955906E}"/>
              </a:ext>
            </a:extLst>
          </p:cNvPr>
          <p:cNvGrpSpPr/>
          <p:nvPr/>
        </p:nvGrpSpPr>
        <p:grpSpPr>
          <a:xfrm>
            <a:off x="224666" y="1575989"/>
            <a:ext cx="5032903" cy="4310281"/>
            <a:chOff x="733184" y="1579050"/>
            <a:chExt cx="5032903" cy="431028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xmlns="" id="{BE98C9EE-3675-D28F-684A-E8CADF748AD4}"/>
                </a:ext>
              </a:extLst>
            </p:cNvPr>
            <p:cNvGrpSpPr/>
            <p:nvPr/>
          </p:nvGrpSpPr>
          <p:grpSpPr>
            <a:xfrm>
              <a:off x="733184" y="1579050"/>
              <a:ext cx="4765814" cy="666189"/>
              <a:chOff x="164830" y="1498728"/>
              <a:chExt cx="4765814" cy="666189"/>
            </a:xfrm>
          </p:grpSpPr>
          <p:sp>
            <p:nvSpPr>
              <p:cNvPr id="6" name="TextBox 6"/>
              <p:cNvSpPr txBox="1"/>
              <p:nvPr/>
            </p:nvSpPr>
            <p:spPr>
              <a:xfrm>
                <a:off x="1065635" y="1498728"/>
                <a:ext cx="3865009" cy="564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2239"/>
                  </a:lnSpc>
                  <a:spcBef>
                    <a:spcPct val="0"/>
                  </a:spcBef>
                </a:pPr>
                <a:r>
                  <a:rPr lang="en-US" sz="2000" dirty="0">
                    <a:solidFill>
                      <a:schemeClr val="bg1"/>
                    </a:solidFill>
                    <a:latin typeface="Proxima Nova Rg" panose="02000506030000020004" pitchFamily="2" charset="0"/>
                  </a:rPr>
                  <a:t>ЗБІР ПОТРЕБИ ТА ВИЗНАЧЕННЯ УМОВ СПІВПРАЦІ*</a:t>
                </a: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64830" y="1716974"/>
                <a:ext cx="853868" cy="44794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672"/>
                  </a:lnSpc>
                </a:pPr>
                <a:r>
                  <a:rPr lang="en-US" sz="5000" b="1" dirty="0">
                    <a:solidFill>
                      <a:schemeClr val="bg1"/>
                    </a:solidFill>
                    <a:latin typeface="Proxima Nova" panose="02000506030000020004" pitchFamily="2" charset="0"/>
                  </a:rPr>
                  <a:t>01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xmlns="" id="{526D0396-FA21-AC17-44A3-BA975AD584C5}"/>
                </a:ext>
              </a:extLst>
            </p:cNvPr>
            <p:cNvGrpSpPr/>
            <p:nvPr/>
          </p:nvGrpSpPr>
          <p:grpSpPr>
            <a:xfrm>
              <a:off x="733184" y="3063881"/>
              <a:ext cx="4336754" cy="938719"/>
              <a:chOff x="756258" y="2959825"/>
              <a:chExt cx="4336754" cy="938719"/>
            </a:xfrm>
          </p:grpSpPr>
          <p:sp>
            <p:nvSpPr>
              <p:cNvPr id="76" name="TextBox 9">
                <a:extLst>
                  <a:ext uri="{FF2B5EF4-FFF2-40B4-BE49-F238E27FC236}">
                    <a16:creationId xmlns:a16="http://schemas.microsoft.com/office/drawing/2014/main" xmlns="" id="{0A588783-CC91-3776-7718-A08F661CF8EC}"/>
                  </a:ext>
                </a:extLst>
              </p:cNvPr>
              <p:cNvSpPr txBox="1"/>
              <p:nvPr/>
            </p:nvSpPr>
            <p:spPr>
              <a:xfrm>
                <a:off x="756258" y="3217146"/>
                <a:ext cx="853868" cy="44794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672"/>
                  </a:lnSpc>
                </a:pPr>
                <a:r>
                  <a:rPr lang="en-US" sz="5000" b="1" dirty="0">
                    <a:solidFill>
                      <a:schemeClr val="bg1"/>
                    </a:solidFill>
                    <a:latin typeface="Proxima Nova" panose="02000506030000020004" pitchFamily="2" charset="0"/>
                  </a:rPr>
                  <a:t>0</a:t>
                </a:r>
                <a:r>
                  <a:rPr lang="ru-RU" sz="5000" b="1" dirty="0">
                    <a:solidFill>
                      <a:schemeClr val="bg1"/>
                    </a:solidFill>
                    <a:latin typeface="Proxima Nova" panose="02000506030000020004" pitchFamily="2" charset="0"/>
                  </a:rPr>
                  <a:t>2</a:t>
                </a:r>
                <a:endParaRPr lang="en-US" sz="5000" b="1" dirty="0">
                  <a:solidFill>
                    <a:schemeClr val="bg1"/>
                  </a:solidFill>
                  <a:latin typeface="Proxima Nova" panose="02000506030000020004" pitchFamily="2" charset="0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xmlns="" id="{0F681EF6-9859-B745-6E32-E2875EFA5377}"/>
                  </a:ext>
                </a:extLst>
              </p:cNvPr>
              <p:cNvSpPr txBox="1"/>
              <p:nvPr/>
            </p:nvSpPr>
            <p:spPr>
              <a:xfrm>
                <a:off x="1610126" y="2959825"/>
                <a:ext cx="3482886" cy="938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239"/>
                  </a:lnSpc>
                  <a:spcBef>
                    <a:spcPct val="0"/>
                  </a:spcBef>
                </a:pPr>
                <a:r>
                  <a:rPr lang="en-US" sz="2000" dirty="0">
                    <a:solidFill>
                      <a:schemeClr val="bg1"/>
                    </a:solidFill>
                    <a:latin typeface="Proxima Nova Rg" panose="02000506030000020004" pitchFamily="2" charset="0"/>
                  </a:rPr>
                  <a:t>ВИЗНАЧЕННЯ КЛЮЧОВИХ ЗАКЛАДІВ </a:t>
                </a:r>
                <a:r>
                  <a:rPr lang="uk-UA" sz="2000" dirty="0">
                    <a:solidFill>
                      <a:schemeClr val="bg1"/>
                    </a:solidFill>
                    <a:latin typeface="Proxima Nova Rg" panose="02000506030000020004" pitchFamily="2" charset="0"/>
                  </a:rPr>
                  <a:t>ОСВІТИ </a:t>
                </a:r>
                <a:r>
                  <a:rPr lang="en-US" sz="2000" dirty="0">
                    <a:solidFill>
                      <a:schemeClr val="bg1"/>
                    </a:solidFill>
                    <a:latin typeface="Proxima Nova Rg" panose="02000506030000020004" pitchFamily="2" charset="0"/>
                  </a:rPr>
                  <a:t>ТА СПЕЦІАЛЬНОСТЕЙ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E20E1C79-288E-4AE8-3918-89E21AD8776C}"/>
                </a:ext>
              </a:extLst>
            </p:cNvPr>
            <p:cNvGrpSpPr/>
            <p:nvPr/>
          </p:nvGrpSpPr>
          <p:grpSpPr>
            <a:xfrm>
              <a:off x="747486" y="4668484"/>
              <a:ext cx="5018601" cy="1220847"/>
              <a:chOff x="1353532" y="4635480"/>
              <a:chExt cx="5018601" cy="1220847"/>
            </a:xfrm>
          </p:grpSpPr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C3C42701-B33E-24F2-EE50-2997D3098AA7}"/>
                  </a:ext>
                </a:extLst>
              </p:cNvPr>
              <p:cNvSpPr txBox="1"/>
              <p:nvPr/>
            </p:nvSpPr>
            <p:spPr>
              <a:xfrm>
                <a:off x="2193803" y="4635480"/>
                <a:ext cx="4178330" cy="1220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239"/>
                  </a:lnSpc>
                  <a:spcBef>
                    <a:spcPct val="0"/>
                  </a:spcBef>
                </a:pPr>
                <a:r>
                  <a:rPr lang="en-US" sz="2000" dirty="0">
                    <a:solidFill>
                      <a:schemeClr val="bg1"/>
                    </a:solidFill>
                    <a:latin typeface="Proxima Nova Rg" panose="02000506030000020004" pitchFamily="2" charset="0"/>
                  </a:rPr>
                  <a:t>ПРОВЕДЕННЯ ЗУСТРІЧЕЙ </a:t>
                </a:r>
                <a:r>
                  <a:rPr lang="en-US" sz="2000" dirty="0" err="1">
                    <a:solidFill>
                      <a:schemeClr val="bg1"/>
                    </a:solidFill>
                    <a:latin typeface="Proxima Nova Rg" panose="02000506030000020004" pitchFamily="2" charset="0"/>
                  </a:rPr>
                  <a:t>З</a:t>
                </a:r>
                <a:r>
                  <a:rPr lang="en-US" sz="2000" dirty="0">
                    <a:solidFill>
                      <a:schemeClr val="bg1"/>
                    </a:solidFill>
                    <a:latin typeface="Proxima Nova Rg" panose="02000506030000020004" pitchFamily="2" charset="0"/>
                  </a:rPr>
                  <a:t> КЕРІВНИЦТВОМ ЗАКЛАДІВ </a:t>
                </a:r>
                <a:r>
                  <a:rPr lang="uk-UA" sz="2000" dirty="0">
                    <a:solidFill>
                      <a:schemeClr val="bg1"/>
                    </a:solidFill>
                    <a:latin typeface="Proxima Nova Rg" panose="02000506030000020004" pitchFamily="2" charset="0"/>
                  </a:rPr>
                  <a:t>ОСВІТИ </a:t>
                </a:r>
                <a:r>
                  <a:rPr lang="en-US" sz="2000" dirty="0">
                    <a:solidFill>
                      <a:schemeClr val="bg1"/>
                    </a:solidFill>
                    <a:latin typeface="Proxima Nova Rg" panose="02000506030000020004" pitchFamily="2" charset="0"/>
                  </a:rPr>
                  <a:t>ТА ЗАКЛЮЧЕННЯ ДОГОВОРІВ ПРО СПІВПРАЦЮ</a:t>
                </a:r>
              </a:p>
            </p:txBody>
          </p:sp>
          <p:sp>
            <p:nvSpPr>
              <p:cNvPr id="82" name="TextBox 9">
                <a:extLst>
                  <a:ext uri="{FF2B5EF4-FFF2-40B4-BE49-F238E27FC236}">
                    <a16:creationId xmlns:a16="http://schemas.microsoft.com/office/drawing/2014/main" xmlns="" id="{822A64F6-3C64-45E9-361A-642B54795514}"/>
                  </a:ext>
                </a:extLst>
              </p:cNvPr>
              <p:cNvSpPr txBox="1"/>
              <p:nvPr/>
            </p:nvSpPr>
            <p:spPr>
              <a:xfrm>
                <a:off x="1353532" y="4887369"/>
                <a:ext cx="853868" cy="44794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672"/>
                  </a:lnSpc>
                </a:pPr>
                <a:r>
                  <a:rPr lang="en-US" sz="5000" b="1" dirty="0">
                    <a:solidFill>
                      <a:schemeClr val="bg1"/>
                    </a:solidFill>
                    <a:latin typeface="Proxima Nova" panose="02000506030000020004" pitchFamily="2" charset="0"/>
                  </a:rPr>
                  <a:t>0</a:t>
                </a:r>
                <a:r>
                  <a:rPr lang="ru-RU" sz="5000" b="1" dirty="0">
                    <a:solidFill>
                      <a:schemeClr val="bg1"/>
                    </a:solidFill>
                    <a:latin typeface="Proxima Nova" panose="02000506030000020004" pitchFamily="2" charset="0"/>
                  </a:rPr>
                  <a:t>3</a:t>
                </a:r>
                <a:endParaRPr lang="en-US" sz="5000" b="1" dirty="0">
                  <a:solidFill>
                    <a:schemeClr val="bg1"/>
                  </a:solidFill>
                  <a:latin typeface="Proxima Nova" panose="02000506030000020004" pitchFamily="2" charset="0"/>
                </a:endParaRP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6974E3C4-95AF-C829-F41B-99A2E4059244}"/>
              </a:ext>
            </a:extLst>
          </p:cNvPr>
          <p:cNvGrpSpPr/>
          <p:nvPr/>
        </p:nvGrpSpPr>
        <p:grpSpPr>
          <a:xfrm>
            <a:off x="5257568" y="1510436"/>
            <a:ext cx="5515094" cy="4232590"/>
            <a:chOff x="6453750" y="1461816"/>
            <a:chExt cx="5515094" cy="423259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xmlns="" id="{86971DB6-C45F-BCDF-F7DE-7AC8A6BF2567}"/>
                </a:ext>
              </a:extLst>
            </p:cNvPr>
            <p:cNvGrpSpPr/>
            <p:nvPr/>
          </p:nvGrpSpPr>
          <p:grpSpPr>
            <a:xfrm>
              <a:off x="6453750" y="1461816"/>
              <a:ext cx="5515094" cy="729923"/>
              <a:chOff x="6437409" y="4560264"/>
              <a:chExt cx="5515094" cy="729923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78C86FC2-A0CE-1BA9-8C38-099C9CE5887C}"/>
                  </a:ext>
                </a:extLst>
              </p:cNvPr>
              <p:cNvSpPr txBox="1"/>
              <p:nvPr/>
            </p:nvSpPr>
            <p:spPr>
              <a:xfrm>
                <a:off x="7291277" y="4560264"/>
                <a:ext cx="4661226" cy="6565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2239"/>
                  </a:lnSpc>
                  <a:spcBef>
                    <a:spcPct val="0"/>
                  </a:spcBef>
                </a:pPr>
                <a:r>
                  <a:rPr lang="en-US" sz="2000" dirty="0">
                    <a:solidFill>
                      <a:schemeClr val="bg1"/>
                    </a:solidFill>
                    <a:latin typeface="Proxima Nova Rg" panose="02000506030000020004" pitchFamily="2" charset="0"/>
                  </a:rPr>
                  <a:t>ПРОВЕДЕННЯ OFFLINE, ONLINE ВОРКШОПІВ ЗІ СТУДЕНТАМИ </a:t>
                </a:r>
              </a:p>
            </p:txBody>
          </p:sp>
          <p:sp>
            <p:nvSpPr>
              <p:cNvPr id="85" name="TextBox 9">
                <a:extLst>
                  <a:ext uri="{FF2B5EF4-FFF2-40B4-BE49-F238E27FC236}">
                    <a16:creationId xmlns:a16="http://schemas.microsoft.com/office/drawing/2014/main" xmlns="" id="{8A2D0B77-3619-2D09-D637-3B3817F2F166}"/>
                  </a:ext>
                </a:extLst>
              </p:cNvPr>
              <p:cNvSpPr txBox="1"/>
              <p:nvPr/>
            </p:nvSpPr>
            <p:spPr>
              <a:xfrm>
                <a:off x="6437409" y="4842244"/>
                <a:ext cx="853868" cy="44794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672"/>
                  </a:lnSpc>
                </a:pPr>
                <a:r>
                  <a:rPr lang="en-US" sz="5000" b="1" dirty="0">
                    <a:solidFill>
                      <a:schemeClr val="bg1"/>
                    </a:solidFill>
                    <a:latin typeface="Proxima Nova" panose="02000506030000020004" pitchFamily="2" charset="0"/>
                  </a:rPr>
                  <a:t>0</a:t>
                </a:r>
                <a:r>
                  <a:rPr lang="ru-RU" sz="5000" b="1" dirty="0">
                    <a:solidFill>
                      <a:schemeClr val="bg1"/>
                    </a:solidFill>
                    <a:latin typeface="Proxima Nova" panose="02000506030000020004" pitchFamily="2" charset="0"/>
                  </a:rPr>
                  <a:t>4</a:t>
                </a:r>
                <a:endParaRPr lang="en-US" sz="5000" b="1" dirty="0">
                  <a:solidFill>
                    <a:schemeClr val="bg1"/>
                  </a:solidFill>
                  <a:latin typeface="Proxima Nova" panose="02000506030000020004" pitchFamily="2" charset="0"/>
                </a:endParaRP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50356DEC-C2E7-2F9B-B998-B3FA747D9480}"/>
                </a:ext>
              </a:extLst>
            </p:cNvPr>
            <p:cNvGrpSpPr/>
            <p:nvPr/>
          </p:nvGrpSpPr>
          <p:grpSpPr>
            <a:xfrm>
              <a:off x="6494897" y="2988321"/>
              <a:ext cx="3692228" cy="665762"/>
              <a:chOff x="6889646" y="2977492"/>
              <a:chExt cx="3692228" cy="665762"/>
            </a:xfrm>
          </p:grpSpPr>
          <p:sp>
            <p:nvSpPr>
              <p:cNvPr id="67" name="TextBox 67"/>
              <p:cNvSpPr txBox="1"/>
              <p:nvPr/>
            </p:nvSpPr>
            <p:spPr>
              <a:xfrm>
                <a:off x="7246295" y="2977492"/>
                <a:ext cx="3335579" cy="2821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239"/>
                  </a:lnSpc>
                  <a:spcBef>
                    <a:spcPct val="0"/>
                  </a:spcBef>
                </a:pPr>
                <a:r>
                  <a:rPr lang="en-US" sz="2000" dirty="0">
                    <a:solidFill>
                      <a:schemeClr val="bg1"/>
                    </a:solidFill>
                    <a:latin typeface="Proxima Nova Rg" panose="02000506030000020004" pitchFamily="2" charset="0"/>
                  </a:rPr>
                  <a:t>ВІДБІР СТУДЕНТІВ</a:t>
                </a:r>
              </a:p>
            </p:txBody>
          </p:sp>
          <p:sp>
            <p:nvSpPr>
              <p:cNvPr id="87" name="TextBox 9">
                <a:extLst>
                  <a:ext uri="{FF2B5EF4-FFF2-40B4-BE49-F238E27FC236}">
                    <a16:creationId xmlns:a16="http://schemas.microsoft.com/office/drawing/2014/main" xmlns="" id="{97C976CB-7D57-4547-1D3B-8D073A0611B2}"/>
                  </a:ext>
                </a:extLst>
              </p:cNvPr>
              <p:cNvSpPr txBox="1"/>
              <p:nvPr/>
            </p:nvSpPr>
            <p:spPr>
              <a:xfrm>
                <a:off x="6889646" y="3195311"/>
                <a:ext cx="853868" cy="44794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672"/>
                  </a:lnSpc>
                </a:pPr>
                <a:r>
                  <a:rPr lang="en-US" sz="5000" b="1" dirty="0">
                    <a:solidFill>
                      <a:schemeClr val="bg1"/>
                    </a:solidFill>
                    <a:latin typeface="Proxima Nova" panose="02000506030000020004" pitchFamily="2" charset="0"/>
                  </a:rPr>
                  <a:t>0</a:t>
                </a:r>
                <a:r>
                  <a:rPr lang="ru-RU" sz="5000" b="1" dirty="0">
                    <a:solidFill>
                      <a:schemeClr val="bg1"/>
                    </a:solidFill>
                    <a:latin typeface="Proxima Nova" panose="02000506030000020004" pitchFamily="2" charset="0"/>
                  </a:rPr>
                  <a:t>5</a:t>
                </a:r>
                <a:endParaRPr lang="en-US" sz="5000" b="1" dirty="0">
                  <a:solidFill>
                    <a:schemeClr val="bg1"/>
                  </a:solidFill>
                  <a:latin typeface="Proxima Nova" panose="02000506030000020004" pitchFamily="2" charset="0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xmlns="" id="{31140CFF-382B-59C3-959E-EF4CDA2CB724}"/>
                </a:ext>
              </a:extLst>
            </p:cNvPr>
            <p:cNvGrpSpPr/>
            <p:nvPr/>
          </p:nvGrpSpPr>
          <p:grpSpPr>
            <a:xfrm>
              <a:off x="6494897" y="4668484"/>
              <a:ext cx="4963919" cy="1025922"/>
              <a:chOff x="7497128" y="1366860"/>
              <a:chExt cx="4963919" cy="1025922"/>
            </a:xfrm>
          </p:grpSpPr>
          <p:sp>
            <p:nvSpPr>
              <p:cNvPr id="72" name="TextBox 72"/>
              <p:cNvSpPr txBox="1"/>
              <p:nvPr/>
            </p:nvSpPr>
            <p:spPr>
              <a:xfrm>
                <a:off x="8450767" y="1366860"/>
                <a:ext cx="401028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960"/>
                  </a:lnSpc>
                  <a:spcBef>
                    <a:spcPct val="0"/>
                  </a:spcBef>
                </a:pPr>
                <a:r>
                  <a:rPr lang="en-US" sz="2000" dirty="0">
                    <a:solidFill>
                      <a:schemeClr val="bg1"/>
                    </a:solidFill>
                    <a:latin typeface="Proxima Nova Rg" panose="02000506030000020004" pitchFamily="2" charset="0"/>
                  </a:rPr>
                  <a:t>ЗАКЛЮЧЕННЯ 3-СТОРОННЬОГО ДОГОВОРУ ТА УЗГОДЖЕННЯ НАВЧАЛЬНОГО ПЛАНУ СТУДЕНТА-ДУАЛЬНИКА</a:t>
                </a:r>
              </a:p>
            </p:txBody>
          </p:sp>
          <p:sp>
            <p:nvSpPr>
              <p:cNvPr id="89" name="TextBox 9">
                <a:extLst>
                  <a:ext uri="{FF2B5EF4-FFF2-40B4-BE49-F238E27FC236}">
                    <a16:creationId xmlns:a16="http://schemas.microsoft.com/office/drawing/2014/main" xmlns="" id="{21D3283A-A704-9FA5-1041-6740F0E15ACE}"/>
                  </a:ext>
                </a:extLst>
              </p:cNvPr>
              <p:cNvSpPr txBox="1"/>
              <p:nvPr/>
            </p:nvSpPr>
            <p:spPr>
              <a:xfrm>
                <a:off x="7497128" y="1579050"/>
                <a:ext cx="853868" cy="44794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672"/>
                  </a:lnSpc>
                </a:pPr>
                <a:r>
                  <a:rPr lang="en-US" sz="5000" b="1" dirty="0">
                    <a:solidFill>
                      <a:schemeClr val="bg1"/>
                    </a:solidFill>
                    <a:latin typeface="Proxima Nova" panose="02000506030000020004" pitchFamily="2" charset="0"/>
                  </a:rPr>
                  <a:t>0</a:t>
                </a:r>
                <a:r>
                  <a:rPr lang="ru-RU" sz="5000" b="1" dirty="0">
                    <a:solidFill>
                      <a:schemeClr val="bg1"/>
                    </a:solidFill>
                    <a:latin typeface="Proxima Nova" panose="02000506030000020004" pitchFamily="2" charset="0"/>
                  </a:rPr>
                  <a:t>6</a:t>
                </a:r>
                <a:endParaRPr lang="en-US" sz="5000" b="1" dirty="0">
                  <a:solidFill>
                    <a:schemeClr val="bg1"/>
                  </a:solidFill>
                  <a:latin typeface="Proxima Nova" panose="02000506030000020004" pitchFamily="2" charset="0"/>
                </a:endParaRPr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xmlns="" id="{C3FAC96A-6CAF-9C78-1DD3-735FFF7021C0}"/>
              </a:ext>
            </a:extLst>
          </p:cNvPr>
          <p:cNvGrpSpPr/>
          <p:nvPr/>
        </p:nvGrpSpPr>
        <p:grpSpPr>
          <a:xfrm>
            <a:off x="10262634" y="0"/>
            <a:ext cx="1929366" cy="6858000"/>
            <a:chOff x="10262634" y="0"/>
            <a:chExt cx="1929366" cy="6858000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xmlns="" id="{F298879F-BD73-6F67-B816-2A2F3F1E4419}"/>
                </a:ext>
              </a:extLst>
            </p:cNvPr>
            <p:cNvSpPr/>
            <p:nvPr/>
          </p:nvSpPr>
          <p:spPr>
            <a:xfrm>
              <a:off x="10262634" y="0"/>
              <a:ext cx="1929366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01" name="Рисунок 1" descr="Зображення, що містить Графіка, знімок екрана, Шрифт, графічний дизайн&#10;&#10;Автоматично згенерований опис">
              <a:extLst>
                <a:ext uri="{FF2B5EF4-FFF2-40B4-BE49-F238E27FC236}">
                  <a16:creationId xmlns:a16="http://schemas.microsoft.com/office/drawing/2014/main" xmlns="" id="{7C1DAF35-7B25-96D2-0F15-F73305C79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09046" y="148486"/>
              <a:ext cx="1667135" cy="725772"/>
            </a:xfrm>
            <a:prstGeom prst="rect">
              <a:avLst/>
            </a:prstGeom>
          </p:spPr>
        </p:pic>
      </p:grpSp>
      <p:grpSp>
        <p:nvGrpSpPr>
          <p:cNvPr id="102" name="Group 42">
            <a:extLst>
              <a:ext uri="{FF2B5EF4-FFF2-40B4-BE49-F238E27FC236}">
                <a16:creationId xmlns:a16="http://schemas.microsoft.com/office/drawing/2014/main" xmlns="" id="{5A8A4BC5-966E-E03D-0187-0061D7B93D09}"/>
              </a:ext>
            </a:extLst>
          </p:cNvPr>
          <p:cNvGrpSpPr/>
          <p:nvPr/>
        </p:nvGrpSpPr>
        <p:grpSpPr>
          <a:xfrm>
            <a:off x="10116166" y="5108534"/>
            <a:ext cx="1667135" cy="1692780"/>
            <a:chOff x="71399" y="0"/>
            <a:chExt cx="2363444" cy="2486208"/>
          </a:xfrm>
        </p:grpSpPr>
        <p:grpSp>
          <p:nvGrpSpPr>
            <p:cNvPr id="103" name="Group 43">
              <a:extLst>
                <a:ext uri="{FF2B5EF4-FFF2-40B4-BE49-F238E27FC236}">
                  <a16:creationId xmlns:a16="http://schemas.microsoft.com/office/drawing/2014/main" xmlns="" id="{9AF1F5EE-7405-163F-50C7-83BA189AFE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399" y="122773"/>
              <a:ext cx="2363444" cy="2363435"/>
              <a:chOff x="0" y="0"/>
              <a:chExt cx="6350000" cy="6349975"/>
            </a:xfrm>
          </p:grpSpPr>
          <p:sp>
            <p:nvSpPr>
              <p:cNvPr id="107" name="Freeform 44">
                <a:extLst>
                  <a:ext uri="{FF2B5EF4-FFF2-40B4-BE49-F238E27FC236}">
                    <a16:creationId xmlns:a16="http://schemas.microsoft.com/office/drawing/2014/main" xmlns="" id="{FA044DD0-5CA8-63D4-CCC9-0211CDD25BF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4999" r="-24999"/>
                </a:stretch>
              </a:blipFill>
            </p:spPr>
            <p:txBody>
              <a:bodyPr/>
              <a:lstStyle/>
              <a:p>
                <a:endParaRPr lang="x-none" dirty="0"/>
              </a:p>
            </p:txBody>
          </p:sp>
        </p:grpSp>
        <p:sp>
          <p:nvSpPr>
            <p:cNvPr id="106" name="TextBox 47">
              <a:extLst>
                <a:ext uri="{FF2B5EF4-FFF2-40B4-BE49-F238E27FC236}">
                  <a16:creationId xmlns:a16="http://schemas.microsoft.com/office/drawing/2014/main" xmlns="" id="{1F8208ED-7A90-F004-2F83-5BE4BED4447F}"/>
                </a:ext>
              </a:extLst>
            </p:cNvPr>
            <p:cNvSpPr txBox="1"/>
            <p:nvPr/>
          </p:nvSpPr>
          <p:spPr>
            <a:xfrm>
              <a:off x="234960" y="0"/>
              <a:ext cx="2036322" cy="2271282"/>
            </a:xfrm>
            <a:prstGeom prst="rect">
              <a:avLst/>
            </a:prstGeom>
          </p:spPr>
          <p:txBody>
            <a:bodyPr lIns="39540" tIns="39540" rIns="39540" bIns="39540" rtlCol="0" anchor="ctr"/>
            <a:lstStyle/>
            <a:p>
              <a:pPr algn="ctr">
                <a:lnSpc>
                  <a:spcPts val="3623"/>
                </a:lnSpc>
              </a:pPr>
              <a:endParaRPr/>
            </a:p>
          </p:txBody>
        </p:sp>
      </p:grpSp>
      <p:grpSp>
        <p:nvGrpSpPr>
          <p:cNvPr id="108" name="Group 48">
            <a:extLst>
              <a:ext uri="{FF2B5EF4-FFF2-40B4-BE49-F238E27FC236}">
                <a16:creationId xmlns:a16="http://schemas.microsoft.com/office/drawing/2014/main" xmlns="" id="{0B7BB228-0D64-8A3E-6873-B7D427CFF314}"/>
              </a:ext>
            </a:extLst>
          </p:cNvPr>
          <p:cNvGrpSpPr/>
          <p:nvPr/>
        </p:nvGrpSpPr>
        <p:grpSpPr>
          <a:xfrm>
            <a:off x="10358463" y="3192188"/>
            <a:ext cx="1833538" cy="1800975"/>
            <a:chOff x="74295" y="0"/>
            <a:chExt cx="2595020" cy="2669181"/>
          </a:xfrm>
        </p:grpSpPr>
        <p:grpSp>
          <p:nvGrpSpPr>
            <p:cNvPr id="109" name="Group 49">
              <a:extLst>
                <a:ext uri="{FF2B5EF4-FFF2-40B4-BE49-F238E27FC236}">
                  <a16:creationId xmlns:a16="http://schemas.microsoft.com/office/drawing/2014/main" xmlns="" id="{5F2EA736-6FAA-709B-0378-BF3B1AF97B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295" y="74172"/>
              <a:ext cx="2595020" cy="2595009"/>
              <a:chOff x="0" y="0"/>
              <a:chExt cx="6350000" cy="6349975"/>
            </a:xfrm>
          </p:grpSpPr>
          <p:sp>
            <p:nvSpPr>
              <p:cNvPr id="113" name="Freeform 50">
                <a:extLst>
                  <a:ext uri="{FF2B5EF4-FFF2-40B4-BE49-F238E27FC236}">
                    <a16:creationId xmlns:a16="http://schemas.microsoft.com/office/drawing/2014/main" xmlns="" id="{145DCD89-5B1D-B8FE-18CC-409205E98DED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24999" r="-24999"/>
                </a:stretch>
              </a:blipFill>
            </p:spPr>
            <p:txBody>
              <a:bodyPr/>
              <a:lstStyle/>
              <a:p>
                <a:endParaRPr lang="x-none"/>
              </a:p>
            </p:txBody>
          </p:sp>
        </p:grpSp>
        <p:sp>
          <p:nvSpPr>
            <p:cNvPr id="112" name="TextBox 53">
              <a:extLst>
                <a:ext uri="{FF2B5EF4-FFF2-40B4-BE49-F238E27FC236}">
                  <a16:creationId xmlns:a16="http://schemas.microsoft.com/office/drawing/2014/main" xmlns="" id="{13546CB4-C728-9D93-76A6-B914605B90E1}"/>
                </a:ext>
              </a:extLst>
            </p:cNvPr>
            <p:cNvSpPr txBox="1"/>
            <p:nvPr/>
          </p:nvSpPr>
          <p:spPr>
            <a:xfrm>
              <a:off x="257213" y="0"/>
              <a:ext cx="2229182" cy="2486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23"/>
                </a:lnSpc>
              </a:pPr>
              <a:endParaRPr/>
            </a:p>
          </p:txBody>
        </p:sp>
      </p:grpSp>
      <p:grpSp>
        <p:nvGrpSpPr>
          <p:cNvPr id="114" name="Group 54">
            <a:extLst>
              <a:ext uri="{FF2B5EF4-FFF2-40B4-BE49-F238E27FC236}">
                <a16:creationId xmlns:a16="http://schemas.microsoft.com/office/drawing/2014/main" xmlns="" id="{B1DAB822-77F7-9749-F8A0-0F19F8B10FE1}"/>
              </a:ext>
            </a:extLst>
          </p:cNvPr>
          <p:cNvGrpSpPr/>
          <p:nvPr/>
        </p:nvGrpSpPr>
        <p:grpSpPr>
          <a:xfrm>
            <a:off x="10003285" y="1303507"/>
            <a:ext cx="1780016" cy="1703723"/>
            <a:chOff x="-472620" y="-206799"/>
            <a:chExt cx="3390674" cy="3124852"/>
          </a:xfrm>
        </p:grpSpPr>
        <p:grpSp>
          <p:nvGrpSpPr>
            <p:cNvPr id="115" name="Group 55">
              <a:extLst>
                <a:ext uri="{FF2B5EF4-FFF2-40B4-BE49-F238E27FC236}">
                  <a16:creationId xmlns:a16="http://schemas.microsoft.com/office/drawing/2014/main" xmlns="" id="{307F60FA-083E-5224-CA46-1B11F474231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472620" y="-206799"/>
              <a:ext cx="3036460" cy="3036448"/>
              <a:chOff x="-1180197" y="-762331"/>
              <a:chExt cx="6350000" cy="6349975"/>
            </a:xfrm>
          </p:grpSpPr>
          <p:sp>
            <p:nvSpPr>
              <p:cNvPr id="119" name="Freeform 56">
                <a:extLst>
                  <a:ext uri="{FF2B5EF4-FFF2-40B4-BE49-F238E27FC236}">
                    <a16:creationId xmlns:a16="http://schemas.microsoft.com/office/drawing/2014/main" xmlns="" id="{95AE8974-A684-AE85-5430-F7FBE43A9D22}"/>
                  </a:ext>
                </a:extLst>
              </p:cNvPr>
              <p:cNvSpPr/>
              <p:nvPr/>
            </p:nvSpPr>
            <p:spPr>
              <a:xfrm>
                <a:off x="-1180197" y="-762331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4999" r="-24999"/>
                </a:stretch>
              </a:blipFill>
            </p:spPr>
            <p:txBody>
              <a:bodyPr/>
              <a:lstStyle/>
              <a:p>
                <a:endParaRPr lang="x-none"/>
              </a:p>
            </p:txBody>
          </p:sp>
        </p:grpSp>
        <p:sp>
          <p:nvSpPr>
            <p:cNvPr id="118" name="TextBox 59">
              <a:extLst>
                <a:ext uri="{FF2B5EF4-FFF2-40B4-BE49-F238E27FC236}">
                  <a16:creationId xmlns:a16="http://schemas.microsoft.com/office/drawing/2014/main" xmlns="" id="{C0213EF7-4B42-6F81-0748-5E541A8A3942}"/>
                </a:ext>
              </a:extLst>
            </p:cNvPr>
            <p:cNvSpPr txBox="1"/>
            <p:nvPr/>
          </p:nvSpPr>
          <p:spPr>
            <a:xfrm>
              <a:off x="301868" y="0"/>
              <a:ext cx="2616186" cy="2918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24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82C9F75-0AD2-5C40-936B-9AF85F045F86}"/>
              </a:ext>
            </a:extLst>
          </p:cNvPr>
          <p:cNvSpPr/>
          <p:nvPr/>
        </p:nvSpPr>
        <p:spPr>
          <a:xfrm>
            <a:off x="347548" y="330473"/>
            <a:ext cx="6838863" cy="1160500"/>
          </a:xfrm>
          <a:prstGeom prst="rect">
            <a:avLst/>
          </a:prstGeom>
          <a:solidFill>
            <a:srgbClr val="0F3D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" name="TextBox 10"/>
          <p:cNvSpPr txBox="1"/>
          <p:nvPr/>
        </p:nvSpPr>
        <p:spPr>
          <a:xfrm>
            <a:off x="1042207" y="1844165"/>
            <a:ext cx="51423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8"/>
              </a:lnSpc>
              <a:spcBef>
                <a:spcPct val="0"/>
              </a:spcBef>
            </a:pPr>
            <a:r>
              <a:rPr lang="en-US" sz="2229" dirty="0">
                <a:solidFill>
                  <a:srgbClr val="0F3D5B"/>
                </a:solidFill>
                <a:latin typeface="Proxima Nova Rg" panose="02000506030000020004" pitchFamily="2" charset="0"/>
              </a:rPr>
              <a:t>ВОРКШОП-ВІДБІР ПО КОМПЕТЕНЦІЯМ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50824" y="2466758"/>
            <a:ext cx="4337868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8"/>
              </a:lnSpc>
            </a:pPr>
            <a:r>
              <a:rPr lang="en-US" sz="2229" dirty="0">
                <a:solidFill>
                  <a:srgbClr val="0F3D5B"/>
                </a:solidFill>
                <a:latin typeface="Proxima Nova Rg" panose="02000506030000020004" pitchFamily="2" charset="0"/>
              </a:rPr>
              <a:t>ТЕСТУВАННЯ НА ГРАМОТНІСТЬ (УКРАЇНСЬКА)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4050" y="3371311"/>
            <a:ext cx="432742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8"/>
              </a:lnSpc>
              <a:spcBef>
                <a:spcPct val="0"/>
              </a:spcBef>
            </a:pPr>
            <a:r>
              <a:rPr lang="en-US" sz="2229" dirty="0" smtClean="0">
                <a:solidFill>
                  <a:srgbClr val="0F3D5B"/>
                </a:solidFill>
                <a:latin typeface="Proxima Nova Rg" panose="02000506030000020004" pitchFamily="2" charset="0"/>
              </a:rPr>
              <a:t>ТЕСТУВАННЯ НА ЗНАННЯ АНГЛІЙСЬКОЇ МОВИ</a:t>
            </a:r>
            <a:endParaRPr lang="en-US" sz="2229" dirty="0">
              <a:solidFill>
                <a:srgbClr val="0F3D5B"/>
              </a:solidFill>
              <a:latin typeface="Proxima Nova Rg" panose="02000506030000020004" pitchFamily="2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50824" y="4280137"/>
            <a:ext cx="381216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9"/>
              </a:lnSpc>
              <a:spcBef>
                <a:spcPct val="0"/>
              </a:spcBef>
            </a:pPr>
            <a:r>
              <a:rPr lang="en-US" sz="2239" dirty="0">
                <a:solidFill>
                  <a:srgbClr val="0F3D5B"/>
                </a:solidFill>
                <a:latin typeface="Proxima Nova Rg" panose="02000506030000020004" pitchFamily="2" charset="0"/>
              </a:rPr>
              <a:t>EXCEL-ТЕСТУВАННЯ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03012" y="5025917"/>
            <a:ext cx="3780459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9"/>
              </a:lnSpc>
              <a:spcBef>
                <a:spcPct val="0"/>
              </a:spcBef>
            </a:pPr>
            <a:r>
              <a:rPr lang="en-US" sz="2239" dirty="0">
                <a:solidFill>
                  <a:srgbClr val="0F3D5B"/>
                </a:solidFill>
                <a:latin typeface="Proxima Nova Rg" panose="02000506030000020004" pitchFamily="2" charset="0"/>
              </a:rPr>
              <a:t>КЕЙС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12453" y="5803193"/>
            <a:ext cx="4376239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9"/>
              </a:lnSpc>
              <a:spcBef>
                <a:spcPct val="0"/>
              </a:spcBef>
            </a:pPr>
            <a:r>
              <a:rPr lang="en-US" sz="2239" dirty="0">
                <a:solidFill>
                  <a:srgbClr val="0F3D5B"/>
                </a:solidFill>
                <a:latin typeface="Proxima Nova Rg" panose="02000506030000020004" pitchFamily="2" charset="0"/>
              </a:rPr>
              <a:t>ІНДИВІДУАЛЬНА СПІВБЕСІДА З </a:t>
            </a:r>
            <a:r>
              <a:rPr lang="uk-UA" sz="2239" dirty="0">
                <a:solidFill>
                  <a:srgbClr val="0F3D5B"/>
                </a:solidFill>
                <a:latin typeface="Proxima Nova Rg" panose="02000506030000020004" pitchFamily="2" charset="0"/>
              </a:rPr>
              <a:t>кожним студентом</a:t>
            </a:r>
            <a:endParaRPr lang="en-US" sz="2239" dirty="0">
              <a:solidFill>
                <a:srgbClr val="0F3D5B"/>
              </a:solidFill>
              <a:latin typeface="Proxima Nova Rg" panose="02000506030000020004" pitchFamily="2" charset="0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10867771" y="47425"/>
            <a:ext cx="1289662" cy="608051"/>
          </a:xfrm>
          <a:custGeom>
            <a:avLst/>
            <a:gdLst/>
            <a:ahLst/>
            <a:cxnLst/>
            <a:rect l="l" t="t" r="r" b="b"/>
            <a:pathLst>
              <a:path w="1934493" h="912077">
                <a:moveTo>
                  <a:pt x="0" y="0"/>
                </a:moveTo>
                <a:lnTo>
                  <a:pt x="1934493" y="0"/>
                </a:lnTo>
                <a:lnTo>
                  <a:pt x="1934493" y="912077"/>
                </a:lnTo>
                <a:lnTo>
                  <a:pt x="0" y="9120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052" t="-7156"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29" name="TextBox 29"/>
          <p:cNvSpPr txBox="1"/>
          <p:nvPr/>
        </p:nvSpPr>
        <p:spPr>
          <a:xfrm>
            <a:off x="479448" y="655476"/>
            <a:ext cx="7194737" cy="718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56"/>
              </a:lnSpc>
              <a:spcBef>
                <a:spcPct val="0"/>
              </a:spcBef>
            </a:pPr>
            <a:r>
              <a:rPr lang="en-US" sz="5533" b="1" dirty="0">
                <a:solidFill>
                  <a:schemeClr val="bg1"/>
                </a:solidFill>
                <a:latin typeface="Proxima Nova Black" panose="02000506030000020004" pitchFamily="2" charset="0"/>
              </a:rPr>
              <a:t>МОДЕЛЬ ВІДБОРУ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252913" y="628594"/>
            <a:ext cx="436593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01530" lvl="1">
              <a:lnSpc>
                <a:spcPts val="2221"/>
              </a:lnSpc>
            </a:pPr>
            <a:r>
              <a:rPr lang="uk-UA" sz="1867" b="1" u="sng" dirty="0" smtClean="0">
                <a:solidFill>
                  <a:srgbClr val="0F3D5B"/>
                </a:solidFill>
                <a:latin typeface="Proxima Nova Rg" panose="02000506030000020004" pitchFamily="2" charset="0"/>
              </a:rPr>
              <a:t>Підприємство МХП-СЕРВІС ВП ПрАТ МХП</a:t>
            </a:r>
            <a:endParaRPr lang="en-US" sz="1867" b="1" u="sng" dirty="0">
              <a:solidFill>
                <a:srgbClr val="0F3D5B"/>
              </a:solidFill>
              <a:latin typeface="Proxima Nova Rg" panose="02000506030000020004" pitchFamily="2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B898D426-2FF7-7EE1-BE2B-458A14F42338}"/>
              </a:ext>
            </a:extLst>
          </p:cNvPr>
          <p:cNvSpPr/>
          <p:nvPr/>
        </p:nvSpPr>
        <p:spPr>
          <a:xfrm>
            <a:off x="639651" y="1896465"/>
            <a:ext cx="216000" cy="216000"/>
          </a:xfrm>
          <a:prstGeom prst="ellipse">
            <a:avLst/>
          </a:prstGeom>
          <a:noFill/>
          <a:ln w="57150">
            <a:solidFill>
              <a:srgbClr val="0F3D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B1AC7F36-B66B-9274-8655-ED24AB1B07DD}"/>
              </a:ext>
            </a:extLst>
          </p:cNvPr>
          <p:cNvSpPr/>
          <p:nvPr/>
        </p:nvSpPr>
        <p:spPr>
          <a:xfrm>
            <a:off x="639651" y="2513677"/>
            <a:ext cx="216000" cy="216000"/>
          </a:xfrm>
          <a:prstGeom prst="ellipse">
            <a:avLst/>
          </a:prstGeom>
          <a:noFill/>
          <a:ln w="57150">
            <a:solidFill>
              <a:srgbClr val="0F3D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0145ED1F-8E12-10B4-C23B-5F0CF6C59F38}"/>
              </a:ext>
            </a:extLst>
          </p:cNvPr>
          <p:cNvSpPr/>
          <p:nvPr/>
        </p:nvSpPr>
        <p:spPr>
          <a:xfrm>
            <a:off x="639651" y="3395885"/>
            <a:ext cx="216000" cy="216000"/>
          </a:xfrm>
          <a:prstGeom prst="ellipse">
            <a:avLst/>
          </a:prstGeom>
          <a:noFill/>
          <a:ln w="57150">
            <a:solidFill>
              <a:srgbClr val="0F3D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6E3BF4E7-9812-216D-1C87-E5EA799FE49D}"/>
              </a:ext>
            </a:extLst>
          </p:cNvPr>
          <p:cNvSpPr/>
          <p:nvPr/>
        </p:nvSpPr>
        <p:spPr>
          <a:xfrm>
            <a:off x="638181" y="4332438"/>
            <a:ext cx="216000" cy="216000"/>
          </a:xfrm>
          <a:prstGeom prst="ellipse">
            <a:avLst/>
          </a:prstGeom>
          <a:noFill/>
          <a:ln w="57150">
            <a:solidFill>
              <a:srgbClr val="0F3D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69B69D2F-275B-334A-A7B2-8A196D0BA8D7}"/>
              </a:ext>
            </a:extLst>
          </p:cNvPr>
          <p:cNvSpPr/>
          <p:nvPr/>
        </p:nvSpPr>
        <p:spPr>
          <a:xfrm>
            <a:off x="638181" y="5078217"/>
            <a:ext cx="216000" cy="216000"/>
          </a:xfrm>
          <a:prstGeom prst="ellipse">
            <a:avLst/>
          </a:prstGeom>
          <a:noFill/>
          <a:ln w="57150">
            <a:solidFill>
              <a:srgbClr val="0F3D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B1A3C88E-7A3E-D3F1-A568-A321010E4C99}"/>
              </a:ext>
            </a:extLst>
          </p:cNvPr>
          <p:cNvSpPr/>
          <p:nvPr/>
        </p:nvSpPr>
        <p:spPr>
          <a:xfrm>
            <a:off x="638181" y="5803193"/>
            <a:ext cx="216000" cy="216000"/>
          </a:xfrm>
          <a:prstGeom prst="ellipse">
            <a:avLst/>
          </a:prstGeom>
          <a:noFill/>
          <a:ln w="57150">
            <a:solidFill>
              <a:srgbClr val="0F3D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3" name="Picture 5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29C8689E-7A2C-B9F5-88F1-FDBD741E03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30893" r="3690" b="6117"/>
          <a:stretch/>
        </p:blipFill>
        <p:spPr>
          <a:xfrm>
            <a:off x="7016119" y="4140942"/>
            <a:ext cx="4602732" cy="2534178"/>
          </a:xfrm>
          <a:prstGeom prst="rect">
            <a:avLst/>
          </a:prstGeom>
        </p:spPr>
      </p:pic>
      <p:pic>
        <p:nvPicPr>
          <p:cNvPr id="56" name="Picture 55" descr="A couple of women holding bags&#10;&#10;Description automatically generated">
            <a:extLst>
              <a:ext uri="{FF2B5EF4-FFF2-40B4-BE49-F238E27FC236}">
                <a16:creationId xmlns:a16="http://schemas.microsoft.com/office/drawing/2014/main" xmlns="" id="{38B5910B-0D81-6E3C-568E-7A8B010EB4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3" t="14214" r="18389" b="16798"/>
          <a:stretch/>
        </p:blipFill>
        <p:spPr>
          <a:xfrm rot="16200000">
            <a:off x="7285968" y="1964245"/>
            <a:ext cx="1894504" cy="1825623"/>
          </a:xfrm>
          <a:prstGeom prst="rect">
            <a:avLst/>
          </a:prstGeom>
        </p:spPr>
      </p:pic>
      <p:pic>
        <p:nvPicPr>
          <p:cNvPr id="58" name="Picture 57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849CA50E-FF1F-DF15-BD16-DE435C10A2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 t="9736" r="29869" b="34524"/>
          <a:stretch/>
        </p:blipFill>
        <p:spPr>
          <a:xfrm rot="5400000">
            <a:off x="9334660" y="1964245"/>
            <a:ext cx="1894505" cy="18256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3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>
            <a:extLst>
              <a:ext uri="{FF2B5EF4-FFF2-40B4-BE49-F238E27FC236}">
                <a16:creationId xmlns:a16="http://schemas.microsoft.com/office/drawing/2014/main" xmlns="" id="{CBE42E3A-F827-F8B5-8249-596E7180E080}"/>
              </a:ext>
            </a:extLst>
          </p:cNvPr>
          <p:cNvSpPr txBox="1"/>
          <p:nvPr/>
        </p:nvSpPr>
        <p:spPr>
          <a:xfrm>
            <a:off x="1089786" y="370825"/>
            <a:ext cx="8957562" cy="1392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 algn="ctr">
              <a:lnSpc>
                <a:spcPts val="5207"/>
              </a:lnSpc>
              <a:spcBef>
                <a:spcPct val="0"/>
              </a:spcBef>
              <a:defRPr sz="6000" b="1">
                <a:solidFill>
                  <a:srgbClr val="16314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uk-UA" dirty="0">
                <a:solidFill>
                  <a:schemeClr val="bg1"/>
                </a:solidFill>
              </a:rPr>
              <a:t>Організація навчання на підприємстві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Рисунок 2" descr="Зображення, що містить Графіка, знімок екрана, Шрифт, графічний дизайн&#10;&#10;Автоматично згенерований опис">
            <a:extLst>
              <a:ext uri="{FF2B5EF4-FFF2-40B4-BE49-F238E27FC236}">
                <a16:creationId xmlns:a16="http://schemas.microsoft.com/office/drawing/2014/main" xmlns="" id="{99C33761-01FA-61A4-31C7-8A71005BD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colorTemperature colorTemp="105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4416" y="227684"/>
            <a:ext cx="1667135" cy="7257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C4B56DA-459B-F8AE-A7DC-EBF65DC8F76F}"/>
              </a:ext>
            </a:extLst>
          </p:cNvPr>
          <p:cNvSpPr txBox="1"/>
          <p:nvPr/>
        </p:nvSpPr>
        <p:spPr>
          <a:xfrm>
            <a:off x="8515698" y="2315864"/>
            <a:ext cx="3588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SOFT SKILLS</a:t>
            </a:r>
            <a:r>
              <a:rPr lang="uk-UA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 –</a:t>
            </a:r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 </a:t>
            </a:r>
            <a:r>
              <a:rPr lang="uk-UA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корпоративні психологи та внутрішні тренери</a:t>
            </a:r>
            <a:endParaRPr lang="ru-RU" sz="24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1FD0D7-9B94-B70E-9EBA-FF341FCC80EB}"/>
              </a:ext>
            </a:extLst>
          </p:cNvPr>
          <p:cNvSpPr txBox="1"/>
          <p:nvPr/>
        </p:nvSpPr>
        <p:spPr>
          <a:xfrm>
            <a:off x="4447044" y="2366200"/>
            <a:ext cx="3588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HARD SKILLS </a:t>
            </a:r>
            <a:r>
              <a:rPr lang="uk-UA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–</a:t>
            </a:r>
            <a:r>
              <a:rPr lang="ru-RU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       </a:t>
            </a:r>
            <a:endParaRPr lang="uk-UA" sz="24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  <a:p>
            <a:pPr>
              <a:spcBef>
                <a:spcPct val="0"/>
              </a:spcBef>
            </a:pPr>
            <a:r>
              <a:rPr lang="uk-UA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н</a:t>
            </a:r>
            <a:r>
              <a:rPr lang="uk-UA" sz="2400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авчання </a:t>
            </a:r>
            <a:r>
              <a:rPr lang="uk-UA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на робочому </a:t>
            </a:r>
            <a:r>
              <a:rPr lang="uk-UA" sz="2400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місці, надання ЗЗ </a:t>
            </a:r>
            <a:r>
              <a:rPr lang="ru-RU" sz="2400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наставником</a:t>
            </a:r>
            <a:endParaRPr lang="ru-RU" sz="24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0DB1F1-8196-8BC5-5769-C7B08122D562}"/>
              </a:ext>
            </a:extLst>
          </p:cNvPr>
          <p:cNvSpPr txBox="1"/>
          <p:nvPr/>
        </p:nvSpPr>
        <p:spPr>
          <a:xfrm>
            <a:off x="284955" y="2416535"/>
            <a:ext cx="37627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uk-UA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ФОРМАТ –</a:t>
            </a:r>
            <a:r>
              <a:rPr lang="ru-RU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       </a:t>
            </a:r>
            <a:endParaRPr lang="uk-UA" sz="24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  <a:p>
            <a:pPr>
              <a:spcBef>
                <a:spcPct val="0"/>
              </a:spcBef>
            </a:pPr>
            <a:r>
              <a:rPr lang="uk-UA" sz="2400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навчання </a:t>
            </a:r>
            <a:r>
              <a:rPr lang="uk-UA" sz="2400" b="1" dirty="0" err="1" smtClean="0">
                <a:solidFill>
                  <a:schemeClr val="bg1"/>
                </a:solidFill>
                <a:latin typeface="Proxima Nova Rg" panose="02000506030000020004" pitchFamily="2" charset="0"/>
              </a:rPr>
              <a:t>офлайн</a:t>
            </a:r>
            <a:r>
              <a:rPr lang="uk-UA" sz="2400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 під опікою наставника</a:t>
            </a:r>
            <a:endParaRPr lang="ru-RU" sz="24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13" name="Picture 12" descr="A group of people looking at cards on a table&#10;&#10;Description automatically generated">
            <a:extLst>
              <a:ext uri="{FF2B5EF4-FFF2-40B4-BE49-F238E27FC236}">
                <a16:creationId xmlns:a16="http://schemas.microsoft.com/office/drawing/2014/main" xmlns="" id="{8FC23801-F634-3E79-C4FC-A7F0186C74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2" t="-1694" r="6241" b="218"/>
          <a:stretch/>
        </p:blipFill>
        <p:spPr>
          <a:xfrm>
            <a:off x="406411" y="4075329"/>
            <a:ext cx="2863499" cy="2427071"/>
          </a:xfrm>
          <a:prstGeom prst="rect">
            <a:avLst/>
          </a:prstGeom>
        </p:spPr>
      </p:pic>
      <p:pic>
        <p:nvPicPr>
          <p:cNvPr id="15" name="Picture 14" descr="A group of people holding colorful ropes&#10;&#10;Description automatically generated">
            <a:extLst>
              <a:ext uri="{FF2B5EF4-FFF2-40B4-BE49-F238E27FC236}">
                <a16:creationId xmlns:a16="http://schemas.microsoft.com/office/drawing/2014/main" xmlns="" id="{D354B595-CEDF-1604-C518-E32B5CFAD6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3" t="1973" r="23491" b="1"/>
          <a:stretch/>
        </p:blipFill>
        <p:spPr>
          <a:xfrm rot="5400000">
            <a:off x="8808105" y="3844429"/>
            <a:ext cx="2478486" cy="2807006"/>
          </a:xfrm>
          <a:prstGeom prst="rect">
            <a:avLst/>
          </a:prstGeom>
        </p:spPr>
      </p:pic>
      <p:pic>
        <p:nvPicPr>
          <p:cNvPr id="17" name="Picture 16" descr="A couple of men in a room&#10;&#10;Description automatically generated">
            <a:extLst>
              <a:ext uri="{FF2B5EF4-FFF2-40B4-BE49-F238E27FC236}">
                <a16:creationId xmlns:a16="http://schemas.microsoft.com/office/drawing/2014/main" xmlns="" id="{570C2DA0-E057-ADCB-AA2E-D694C4701F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1" t="1973" r="15543" b="1"/>
          <a:stretch/>
        </p:blipFill>
        <p:spPr>
          <a:xfrm rot="5400000">
            <a:off x="4689387" y="3859654"/>
            <a:ext cx="2478487" cy="280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53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314BD3E-07B4-5872-CC35-A6664A6E0E4B}"/>
              </a:ext>
            </a:extLst>
          </p:cNvPr>
          <p:cNvSpPr/>
          <p:nvPr/>
        </p:nvSpPr>
        <p:spPr>
          <a:xfrm>
            <a:off x="6095999" y="1330508"/>
            <a:ext cx="5723467" cy="5319673"/>
          </a:xfrm>
          <a:prstGeom prst="rect">
            <a:avLst/>
          </a:prstGeom>
          <a:solidFill>
            <a:srgbClr val="0F3D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TextBox 50">
            <a:extLst>
              <a:ext uri="{FF2B5EF4-FFF2-40B4-BE49-F238E27FC236}">
                <a16:creationId xmlns:a16="http://schemas.microsoft.com/office/drawing/2014/main" xmlns="" id="{A912B13A-810B-C3D8-43D9-89BFFED785D8}"/>
              </a:ext>
            </a:extLst>
          </p:cNvPr>
          <p:cNvSpPr txBox="1"/>
          <p:nvPr/>
        </p:nvSpPr>
        <p:spPr>
          <a:xfrm>
            <a:off x="522685" y="1699362"/>
            <a:ext cx="5212051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ts val="3960"/>
              </a:lnSpc>
              <a:defRPr sz="3600" b="1">
                <a:solidFill>
                  <a:srgbClr val="16314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ru-RU" sz="3200" dirty="0" err="1">
                <a:solidFill>
                  <a:srgbClr val="0F3D5B"/>
                </a:solidFill>
              </a:rPr>
              <a:t>Матеріальна</a:t>
            </a:r>
            <a:r>
              <a:rPr lang="ru-RU" sz="3200" dirty="0">
                <a:solidFill>
                  <a:srgbClr val="0F3D5B"/>
                </a:solidFill>
              </a:rPr>
              <a:t> </a:t>
            </a:r>
            <a:r>
              <a:rPr lang="ru-RU" sz="3200" dirty="0" err="1">
                <a:solidFill>
                  <a:srgbClr val="0F3D5B"/>
                </a:solidFill>
              </a:rPr>
              <a:t>мотивація</a:t>
            </a:r>
            <a:r>
              <a:rPr lang="ru-RU" sz="3200" dirty="0">
                <a:solidFill>
                  <a:srgbClr val="0F3D5B"/>
                </a:solidFill>
              </a:rPr>
              <a:t>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F3D5B"/>
                </a:solidFill>
              </a:rPr>
              <a:t>оф</a:t>
            </a:r>
            <a:r>
              <a:rPr lang="uk-UA" sz="2000" dirty="0" err="1">
                <a:solidFill>
                  <a:srgbClr val="0F3D5B"/>
                </a:solidFill>
              </a:rPr>
              <a:t>іційна</a:t>
            </a:r>
            <a:r>
              <a:rPr lang="uk-UA" sz="2000" dirty="0">
                <a:solidFill>
                  <a:srgbClr val="0F3D5B"/>
                </a:solidFill>
              </a:rPr>
              <a:t> </a:t>
            </a:r>
            <a:r>
              <a:rPr lang="ru-RU" sz="2000" dirty="0" err="1">
                <a:solidFill>
                  <a:srgbClr val="0F3D5B"/>
                </a:solidFill>
              </a:rPr>
              <a:t>заробітна</a:t>
            </a:r>
            <a:r>
              <a:rPr lang="ru-RU" sz="2000" dirty="0">
                <a:solidFill>
                  <a:srgbClr val="0F3D5B"/>
                </a:solidFill>
              </a:rPr>
              <a:t> плата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rgbClr val="0F3D5B"/>
                </a:solidFill>
              </a:rPr>
              <a:t>безкоштовна </a:t>
            </a:r>
            <a:r>
              <a:rPr lang="uk-UA" sz="2000" dirty="0">
                <a:solidFill>
                  <a:srgbClr val="0F3D5B"/>
                </a:solidFill>
              </a:rPr>
              <a:t>пільгова продукція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F3D5B"/>
                </a:solidFill>
              </a:rPr>
              <a:t>безкоштовний комплексний обід</a:t>
            </a:r>
            <a:endParaRPr lang="x-none" sz="2000" dirty="0">
              <a:solidFill>
                <a:srgbClr val="0F3D5B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CE5E6CD-0CCF-A18F-CDB9-13193F88F126}"/>
              </a:ext>
            </a:extLst>
          </p:cNvPr>
          <p:cNvGrpSpPr/>
          <p:nvPr/>
        </p:nvGrpSpPr>
        <p:grpSpPr>
          <a:xfrm>
            <a:off x="7498575" y="3655397"/>
            <a:ext cx="2929297" cy="2609240"/>
            <a:chOff x="6665640" y="3319396"/>
            <a:chExt cx="2929297" cy="2609240"/>
          </a:xfrm>
        </p:grpSpPr>
        <p:pic>
          <p:nvPicPr>
            <p:cNvPr id="4" name="Рисунок 19">
              <a:extLst>
                <a:ext uri="{FF2B5EF4-FFF2-40B4-BE49-F238E27FC236}">
                  <a16:creationId xmlns:a16="http://schemas.microsoft.com/office/drawing/2014/main" xmlns="" id="{4996FA54-2EC0-0EBF-AE68-43C0BBAC8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561" t="39479" r="15830" b="19009"/>
            <a:stretch/>
          </p:blipFill>
          <p:spPr>
            <a:xfrm>
              <a:off x="6665640" y="3319397"/>
              <a:ext cx="1514430" cy="1325526"/>
            </a:xfrm>
            <a:prstGeom prst="rect">
              <a:avLst/>
            </a:prstGeom>
          </p:spPr>
        </p:pic>
        <p:pic>
          <p:nvPicPr>
            <p:cNvPr id="5" name="Рисунок 20">
              <a:extLst>
                <a:ext uri="{FF2B5EF4-FFF2-40B4-BE49-F238E27FC236}">
                  <a16:creationId xmlns:a16="http://schemas.microsoft.com/office/drawing/2014/main" xmlns="" id="{5CC790A4-5CFD-EF26-E4AB-9058E9689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001" t="6119" r="15691" b="10779"/>
            <a:stretch/>
          </p:blipFill>
          <p:spPr>
            <a:xfrm>
              <a:off x="6665640" y="4694026"/>
              <a:ext cx="1514430" cy="1234610"/>
            </a:xfrm>
            <a:prstGeom prst="rect">
              <a:avLst/>
            </a:prstGeom>
          </p:spPr>
        </p:pic>
        <p:pic>
          <p:nvPicPr>
            <p:cNvPr id="6" name="Рисунок 21">
              <a:extLst>
                <a:ext uri="{FF2B5EF4-FFF2-40B4-BE49-F238E27FC236}">
                  <a16:creationId xmlns:a16="http://schemas.microsoft.com/office/drawing/2014/main" xmlns="" id="{C7970E4E-FF7B-CEB2-936E-00ED8E2EA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t="7427" r="5127" b="3"/>
            <a:stretch/>
          </p:blipFill>
          <p:spPr>
            <a:xfrm>
              <a:off x="8247755" y="3319396"/>
              <a:ext cx="1347182" cy="2609239"/>
            </a:xfrm>
            <a:prstGeom prst="rect">
              <a:avLst/>
            </a:prstGeom>
          </p:spPr>
        </p:pic>
      </p:grpSp>
      <p:sp>
        <p:nvSpPr>
          <p:cNvPr id="7" name="Freeform 26">
            <a:extLst>
              <a:ext uri="{FF2B5EF4-FFF2-40B4-BE49-F238E27FC236}">
                <a16:creationId xmlns:a16="http://schemas.microsoft.com/office/drawing/2014/main" xmlns="" id="{E9E0B5E6-1E8D-C689-0E12-589347B61DBF}"/>
              </a:ext>
            </a:extLst>
          </p:cNvPr>
          <p:cNvSpPr/>
          <p:nvPr/>
        </p:nvSpPr>
        <p:spPr>
          <a:xfrm>
            <a:off x="10675913" y="123265"/>
            <a:ext cx="1289662" cy="608051"/>
          </a:xfrm>
          <a:custGeom>
            <a:avLst/>
            <a:gdLst/>
            <a:ahLst/>
            <a:cxnLst/>
            <a:rect l="l" t="t" r="r" b="b"/>
            <a:pathLst>
              <a:path w="1934493" h="912077">
                <a:moveTo>
                  <a:pt x="0" y="0"/>
                </a:moveTo>
                <a:lnTo>
                  <a:pt x="1934493" y="0"/>
                </a:lnTo>
                <a:lnTo>
                  <a:pt x="1934493" y="912077"/>
                </a:lnTo>
                <a:lnTo>
                  <a:pt x="0" y="9120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052" t="-7156"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3" name="TextBox 50">
            <a:extLst>
              <a:ext uri="{FF2B5EF4-FFF2-40B4-BE49-F238E27FC236}">
                <a16:creationId xmlns:a16="http://schemas.microsoft.com/office/drawing/2014/main" xmlns="" id="{F5E5A6D2-CB5C-2C94-1898-FEDA01F30EE5}"/>
              </a:ext>
            </a:extLst>
          </p:cNvPr>
          <p:cNvSpPr txBox="1"/>
          <p:nvPr/>
        </p:nvSpPr>
        <p:spPr>
          <a:xfrm>
            <a:off x="226425" y="304879"/>
            <a:ext cx="8312244" cy="72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07"/>
              </a:lnSpc>
              <a:spcBef>
                <a:spcPct val="0"/>
              </a:spcBef>
            </a:pPr>
            <a:r>
              <a:rPr lang="uk-UA" sz="6000" b="1" dirty="0">
                <a:solidFill>
                  <a:srgbClr val="0F3D5B"/>
                </a:solidFill>
                <a:latin typeface="Proxima Nova Black" panose="02000506030000020004" pitchFamily="2" charset="0"/>
              </a:rPr>
              <a:t>ЩО ГАРАНТУЄМО?</a:t>
            </a:r>
            <a:endParaRPr lang="en-US" sz="6000" b="1" dirty="0">
              <a:solidFill>
                <a:srgbClr val="0F3D5B"/>
              </a:solidFill>
              <a:latin typeface="Proxima Nova Black" panose="02000506030000020004" pitchFamily="2" charset="0"/>
            </a:endParaRPr>
          </a:p>
        </p:txBody>
      </p:sp>
      <p:sp>
        <p:nvSpPr>
          <p:cNvPr id="9" name="TextBox 50">
            <a:extLst>
              <a:ext uri="{FF2B5EF4-FFF2-40B4-BE49-F238E27FC236}">
                <a16:creationId xmlns:a16="http://schemas.microsoft.com/office/drawing/2014/main" xmlns="" id="{FF257AEF-290D-7EDE-3530-2143BB4376CE}"/>
              </a:ext>
            </a:extLst>
          </p:cNvPr>
          <p:cNvSpPr txBox="1"/>
          <p:nvPr/>
        </p:nvSpPr>
        <p:spPr>
          <a:xfrm>
            <a:off x="6335103" y="1525786"/>
            <a:ext cx="5630472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ts val="3960"/>
              </a:lnSpc>
              <a:defRPr sz="3600" b="1">
                <a:solidFill>
                  <a:srgbClr val="16314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uk-UA" sz="3200" dirty="0" smtClean="0">
                <a:solidFill>
                  <a:schemeClr val="bg1"/>
                </a:solidFill>
              </a:rPr>
              <a:t>Перезавантаження</a:t>
            </a:r>
            <a:r>
              <a:rPr lang="ru-RU" sz="3200" dirty="0" smtClean="0">
                <a:solidFill>
                  <a:schemeClr val="bg1"/>
                </a:solidFill>
              </a:rPr>
              <a:t>:</a:t>
            </a:r>
            <a:endParaRPr lang="ru-RU" sz="32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bg1"/>
                </a:solidFill>
              </a:rPr>
              <a:t>корпоративний</a:t>
            </a:r>
            <a:r>
              <a:rPr lang="ru-RU" sz="2000" dirty="0">
                <a:solidFill>
                  <a:schemeClr val="bg1"/>
                </a:solidFill>
              </a:rPr>
              <a:t> спортзал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bg1"/>
                </a:solidFill>
              </a:rPr>
              <a:t>корпоративний</a:t>
            </a:r>
            <a:r>
              <a:rPr lang="ru-RU" sz="2000" dirty="0">
                <a:solidFill>
                  <a:schemeClr val="bg1"/>
                </a:solidFill>
              </a:rPr>
              <a:t> психолог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bg1"/>
                </a:solidFill>
              </a:rPr>
              <a:t>соціокультурні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заходи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</a:rPr>
              <a:t>Командоутворюючі</a:t>
            </a:r>
            <a:r>
              <a:rPr lang="ru-RU" sz="2000" dirty="0" smtClean="0">
                <a:solidFill>
                  <a:schemeClr val="bg1"/>
                </a:solidFill>
              </a:rPr>
              <a:t> заходи, </a:t>
            </a:r>
            <a:r>
              <a:rPr lang="ru-RU" sz="2000" dirty="0" err="1" smtClean="0">
                <a:solidFill>
                  <a:schemeClr val="bg1"/>
                </a:solidFill>
              </a:rPr>
              <a:t>тимбілдинги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0" name="TextBox 50">
            <a:extLst>
              <a:ext uri="{FF2B5EF4-FFF2-40B4-BE49-F238E27FC236}">
                <a16:creationId xmlns:a16="http://schemas.microsoft.com/office/drawing/2014/main" xmlns="" id="{6329CFFB-CE00-821A-0AA1-8E66A03ED8F0}"/>
              </a:ext>
            </a:extLst>
          </p:cNvPr>
          <p:cNvSpPr txBox="1"/>
          <p:nvPr/>
        </p:nvSpPr>
        <p:spPr>
          <a:xfrm>
            <a:off x="522685" y="3804103"/>
            <a:ext cx="5573314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lnSpc>
                <a:spcPts val="3960"/>
              </a:lnSpc>
              <a:defRPr sz="3600" b="1">
                <a:solidFill>
                  <a:srgbClr val="163141"/>
                </a:solidFill>
                <a:latin typeface="Proxima Nova Rg" panose="02000506030000020004" pitchFamily="2" charset="0"/>
              </a:defRPr>
            </a:lvl1pPr>
          </a:lstStyle>
          <a:p>
            <a:r>
              <a:rPr lang="ru-RU" sz="3200" dirty="0" err="1">
                <a:solidFill>
                  <a:srgbClr val="0F3D5B"/>
                </a:solidFill>
              </a:rPr>
              <a:t>Нематеріальна</a:t>
            </a:r>
            <a:r>
              <a:rPr lang="ru-RU" sz="3200" dirty="0">
                <a:solidFill>
                  <a:srgbClr val="0F3D5B"/>
                </a:solidFill>
              </a:rPr>
              <a:t> </a:t>
            </a:r>
            <a:r>
              <a:rPr lang="ru-RU" sz="3200" dirty="0" err="1">
                <a:solidFill>
                  <a:srgbClr val="0F3D5B"/>
                </a:solidFill>
              </a:rPr>
              <a:t>мотивація</a:t>
            </a:r>
            <a:r>
              <a:rPr lang="ru-RU" sz="3200" dirty="0">
                <a:solidFill>
                  <a:srgbClr val="0F3D5B"/>
                </a:solidFill>
              </a:rPr>
              <a:t>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F3D5B"/>
                </a:solidFill>
              </a:rPr>
              <a:t>набуття практичного досвіду роботи за своїм фахом на сучасному підприємстві </a:t>
            </a:r>
            <a:endParaRPr lang="x-none" sz="2000" dirty="0">
              <a:solidFill>
                <a:srgbClr val="0F3D5B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F3D5B"/>
                </a:solidFill>
              </a:rPr>
              <a:t>досвід провідних спеціалістів МХП </a:t>
            </a:r>
            <a:endParaRPr lang="x-none" sz="2000" dirty="0">
              <a:solidFill>
                <a:srgbClr val="0F3D5B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rgbClr val="0F3D5B"/>
                </a:solidFill>
              </a:rPr>
              <a:t>професійний розвиток</a:t>
            </a:r>
          </a:p>
        </p:txBody>
      </p:sp>
    </p:spTree>
    <p:extLst>
      <p:ext uri="{BB962C8B-B14F-4D97-AF65-F5344CB8AC3E}">
        <p14:creationId xmlns:p14="http://schemas.microsoft.com/office/powerpoint/2010/main" val="1803104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3435</TotalTime>
  <Words>961</Words>
  <Application>Microsoft Office PowerPoint</Application>
  <PresentationFormat>Произвольный</PresentationFormat>
  <Paragraphs>172</Paragraphs>
  <Slides>14</Slides>
  <Notes>11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Презентация PowerPoint</vt:lpstr>
      <vt:lpstr>Презентация PowerPoint</vt:lpstr>
      <vt:lpstr>ДУАЛЬНА ОСВІТА – ЦЕ</vt:lpstr>
      <vt:lpstr>Ключові компетенції МХП</vt:lpstr>
      <vt:lpstr>Цінності «МХП»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ВЖЕ ХОЧЕШ ДО НАС НА ДУАЛЬНЕ НАВЧАННЯ?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Виктория Волынкина</dc:creator>
  <cp:lastModifiedBy>Admin</cp:lastModifiedBy>
  <cp:revision>61</cp:revision>
  <cp:lastPrinted>2024-03-26T13:25:17Z</cp:lastPrinted>
  <dcterms:created xsi:type="dcterms:W3CDTF">2023-07-25T11:31:09Z</dcterms:created>
  <dcterms:modified xsi:type="dcterms:W3CDTF">2024-05-14T09:57:07Z</dcterms:modified>
</cp:coreProperties>
</file>