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1" r:id="rId4"/>
    <p:sldId id="26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27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75" autoAdjust="0"/>
  </p:normalViewPr>
  <p:slideViewPr>
    <p:cSldViewPr>
      <p:cViewPr varScale="1">
        <p:scale>
          <a:sx n="109" d="100"/>
          <a:sy n="109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jena.de/Privates_Oeffentliches_Wirtschaftsrecht.html" TargetMode="External"/><Relationship Id="rId2" Type="http://schemas.openxmlformats.org/officeDocument/2006/relationships/hyperlink" Target="http://www.daad.org.ua/files/DAAD-OSI%20eligibility.doc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h-fulda.de/iceu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vladislav.valach@uniag.sk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687816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1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Міжнародний відділ ЧДТУ</a:t>
            </a:r>
            <a:endParaRPr lang="ru-RU" sz="51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80928"/>
            <a:ext cx="7342584" cy="13716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200" dirty="0" smtClean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</a:rPr>
              <a:t>Навчання і стажування студентів за кордоном</a:t>
            </a:r>
            <a:endParaRPr lang="ru-RU" sz="4200" dirty="0">
              <a:ln>
                <a:solidFill>
                  <a:srgbClr val="00206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9853" y="605641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Черкаси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6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274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ПРОГРАМА </a:t>
            </a:r>
            <a:r>
              <a:rPr lang="en-US" sz="2400" b="1" dirty="0"/>
              <a:t>IREX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8856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обміну</a:t>
            </a:r>
            <a:r>
              <a:rPr lang="ru-RU" b="1" dirty="0"/>
              <a:t> для </a:t>
            </a:r>
            <a:r>
              <a:rPr lang="ru-RU" b="1" dirty="0" err="1"/>
              <a:t>студентів</a:t>
            </a:r>
            <a:r>
              <a:rPr lang="ru-RU" b="1" dirty="0"/>
              <a:t> (UGRAD)</a:t>
            </a:r>
          </a:p>
          <a:p>
            <a:pPr algn="just"/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ВНЗ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студентам </a:t>
            </a:r>
            <a:r>
              <a:rPr lang="ru-RU" dirty="0" err="1"/>
              <a:t>першого</a:t>
            </a:r>
            <a:r>
              <a:rPr lang="ru-RU" dirty="0"/>
              <a:t>, </a:t>
            </a:r>
            <a:r>
              <a:rPr lang="ru-RU" dirty="0" smtClean="0"/>
              <a:t>другого та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одного </a:t>
            </a:r>
            <a:r>
              <a:rPr lang="ru-RU" dirty="0" err="1"/>
              <a:t>академічного</a:t>
            </a:r>
            <a:r>
              <a:rPr lang="ru-RU" dirty="0"/>
              <a:t> року в </a:t>
            </a:r>
            <a:r>
              <a:rPr lang="ru-RU" dirty="0" err="1"/>
              <a:t>університетах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дворічних</a:t>
            </a:r>
            <a:r>
              <a:rPr lang="ru-RU" dirty="0" smtClean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чотирирічних</a:t>
            </a:r>
            <a:r>
              <a:rPr lang="ru-RU" dirty="0"/>
              <a:t> </a:t>
            </a:r>
            <a:r>
              <a:rPr lang="ru-RU" dirty="0" err="1"/>
              <a:t>коледжах</a:t>
            </a:r>
            <a:r>
              <a:rPr lang="ru-RU" dirty="0"/>
              <a:t> США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ctr"/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стипендій</a:t>
            </a:r>
            <a:r>
              <a:rPr lang="ru-RU" b="1" dirty="0"/>
              <a:t> </a:t>
            </a:r>
            <a:r>
              <a:rPr lang="ru-RU" b="1" dirty="0" err="1"/>
              <a:t>ім</a:t>
            </a:r>
            <a:r>
              <a:rPr lang="ru-RU" b="1" dirty="0"/>
              <a:t>. </a:t>
            </a:r>
            <a:r>
              <a:rPr lang="ru-RU" b="1" dirty="0" err="1"/>
              <a:t>Едмунда</a:t>
            </a:r>
            <a:r>
              <a:rPr lang="ru-RU" b="1" dirty="0"/>
              <a:t> С. </a:t>
            </a:r>
            <a:r>
              <a:rPr lang="ru-RU" b="1" dirty="0" err="1"/>
              <a:t>Маскі</a:t>
            </a:r>
            <a:r>
              <a:rPr lang="ru-RU" b="1" dirty="0"/>
              <a:t> (MUSKIE)</a:t>
            </a:r>
          </a:p>
          <a:p>
            <a:pPr algn="just"/>
            <a:r>
              <a:rPr lang="ru-RU" dirty="0" err="1"/>
              <a:t>Програма</a:t>
            </a:r>
            <a:r>
              <a:rPr lang="ru-RU" dirty="0"/>
              <a:t> MUSKIE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університетах</a:t>
            </a:r>
            <a:r>
              <a:rPr lang="ru-RU" dirty="0"/>
              <a:t> США для</a:t>
            </a:r>
          </a:p>
          <a:p>
            <a:pPr algn="just"/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 smtClean="0"/>
              <a:t>.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/>
              <a:t>стипендій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Едмунда</a:t>
            </a:r>
            <a:r>
              <a:rPr lang="ru-RU" dirty="0"/>
              <a:t> С. </a:t>
            </a:r>
            <a:r>
              <a:rPr lang="ru-RU" dirty="0" err="1"/>
              <a:t>Маскі</a:t>
            </a:r>
            <a:r>
              <a:rPr lang="ru-RU" dirty="0"/>
              <a:t> (</a:t>
            </a:r>
            <a:r>
              <a:rPr lang="ru-RU" dirty="0" err="1"/>
              <a:t>Muskie</a:t>
            </a:r>
            <a:r>
              <a:rPr lang="ru-RU" dirty="0"/>
              <a:t>) є </a:t>
            </a:r>
            <a:r>
              <a:rPr lang="ru-RU" dirty="0" err="1"/>
              <a:t>програмою</a:t>
            </a:r>
            <a:r>
              <a:rPr lang="ru-RU" dirty="0"/>
              <a:t> Бюро у </a:t>
            </a:r>
            <a:r>
              <a:rPr lang="ru-RU" dirty="0" smtClean="0"/>
              <a:t>справах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культури</a:t>
            </a:r>
            <a:r>
              <a:rPr lang="ru-RU" dirty="0"/>
              <a:t> Державного департаменту США та </a:t>
            </a:r>
            <a:r>
              <a:rPr lang="ru-RU" dirty="0" err="1"/>
              <a:t>адмініструється</a:t>
            </a:r>
            <a:r>
              <a:rPr lang="ru-RU" dirty="0"/>
              <a:t> </a:t>
            </a:r>
            <a:r>
              <a:rPr lang="ru-RU" dirty="0" smtClean="0"/>
              <a:t>Радою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та </a:t>
            </a:r>
            <a:r>
              <a:rPr lang="ru-RU" dirty="0" err="1"/>
              <a:t>обмінів</a:t>
            </a:r>
            <a:r>
              <a:rPr lang="ru-RU" dirty="0"/>
              <a:t> (</a:t>
            </a:r>
            <a:r>
              <a:rPr lang="en-US" dirty="0"/>
              <a:t>IREX).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М</a:t>
            </a:r>
            <a:r>
              <a:rPr lang="en-US" dirty="0" err="1"/>
              <a:t>uskie</a:t>
            </a:r>
            <a:r>
              <a:rPr lang="en-US" dirty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університетах</a:t>
            </a:r>
            <a:r>
              <a:rPr lang="ru-RU" dirty="0"/>
              <a:t> США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ru-RU" dirty="0" err="1"/>
              <a:t>магістра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endParaRPr lang="ru-RU" dirty="0"/>
          </a:p>
          <a:p>
            <a:pPr algn="just"/>
            <a:r>
              <a:rPr lang="ru-RU" dirty="0"/>
              <a:t>Азербайджану, </a:t>
            </a:r>
            <a:r>
              <a:rPr lang="ru-RU" dirty="0" err="1"/>
              <a:t>Білорусі</a:t>
            </a:r>
            <a:r>
              <a:rPr lang="ru-RU" dirty="0"/>
              <a:t>, </a:t>
            </a:r>
            <a:r>
              <a:rPr lang="ru-RU" dirty="0" err="1"/>
              <a:t>Вірменії</a:t>
            </a:r>
            <a:r>
              <a:rPr lang="ru-RU" dirty="0"/>
              <a:t>, </a:t>
            </a:r>
            <a:r>
              <a:rPr lang="ru-RU" dirty="0" err="1"/>
              <a:t>Грузії</a:t>
            </a:r>
            <a:r>
              <a:rPr lang="ru-RU" dirty="0"/>
              <a:t>, Казахстану, Киргизстану, </a:t>
            </a:r>
            <a:r>
              <a:rPr lang="ru-RU" dirty="0" err="1"/>
              <a:t>Молдови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 smtClean="0"/>
              <a:t>, Таджикистану</a:t>
            </a:r>
            <a:r>
              <a:rPr lang="ru-RU" dirty="0"/>
              <a:t>, </a:t>
            </a:r>
            <a:r>
              <a:rPr lang="ru-RU" dirty="0" err="1"/>
              <a:t>Туркменістану</a:t>
            </a:r>
            <a:r>
              <a:rPr lang="ru-RU" dirty="0"/>
              <a:t>,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smtClean="0"/>
              <a:t>Узбекистану.</a:t>
            </a:r>
          </a:p>
          <a:p>
            <a:endParaRPr lang="ru-RU" dirty="0"/>
          </a:p>
          <a:p>
            <a:r>
              <a:rPr lang="ru-RU" b="1" dirty="0" err="1" smtClean="0"/>
              <a:t>Подробиці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сайті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 smtClean="0"/>
              <a:t>http</a:t>
            </a:r>
            <a:r>
              <a:rPr lang="ru-RU" dirty="0"/>
              <a:t>://</a:t>
            </a:r>
            <a:r>
              <a:rPr lang="ru-RU" dirty="0" smtClean="0"/>
              <a:t>irex.ua/ua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55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ПРОГРАМИ МЕРЕЖЕВИХ СТИПЕНДІЙ МФВ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Студентська</a:t>
            </a:r>
            <a:r>
              <a:rPr lang="ru-RU" b="1" dirty="0"/>
              <a:t> </a:t>
            </a:r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обміну</a:t>
            </a:r>
            <a:endParaRPr lang="ru-RU" b="1" dirty="0"/>
          </a:p>
          <a:p>
            <a:pPr algn="just"/>
            <a:r>
              <a:rPr lang="ru-RU" dirty="0" err="1"/>
              <a:t>Однорічна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другого курсу,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навчаються</a:t>
            </a:r>
            <a:r>
              <a:rPr lang="ru-RU" dirty="0"/>
              <a:t> в </a:t>
            </a:r>
            <a:r>
              <a:rPr lang="ru-RU" dirty="0" err="1" smtClean="0"/>
              <a:t>університетах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й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 Метою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/>
              <a:t>міжнародному</a:t>
            </a:r>
            <a:r>
              <a:rPr lang="ru-RU" dirty="0"/>
              <a:t> </a:t>
            </a:r>
            <a:r>
              <a:rPr lang="ru-RU" dirty="0" err="1"/>
              <a:t>діалогу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студентами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 smtClean="0"/>
              <a:t>. </a:t>
            </a:r>
            <a:r>
              <a:rPr lang="ru-RU" dirty="0" err="1" smtClean="0"/>
              <a:t>Стипендії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за такими </a:t>
            </a:r>
            <a:r>
              <a:rPr lang="ru-RU" dirty="0" err="1"/>
              <a:t>дисциплінами</a:t>
            </a:r>
            <a:r>
              <a:rPr lang="ru-RU" dirty="0" smtClean="0"/>
              <a:t>: </a:t>
            </a:r>
            <a:r>
              <a:rPr lang="ru-RU" dirty="0" err="1" smtClean="0"/>
              <a:t>американські</a:t>
            </a:r>
            <a:r>
              <a:rPr lang="ru-RU" dirty="0" smtClean="0"/>
              <a:t>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політологія</a:t>
            </a:r>
            <a:r>
              <a:rPr lang="ru-RU" dirty="0"/>
              <a:t>,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 smtClean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вчаться</a:t>
            </a:r>
            <a:r>
              <a:rPr lang="ru-RU" dirty="0"/>
              <a:t> в одному з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одного </a:t>
            </a:r>
            <a:r>
              <a:rPr lang="ru-RU" dirty="0"/>
              <a:t>року</a:t>
            </a:r>
            <a:r>
              <a:rPr lang="ru-RU" dirty="0" smtClean="0"/>
              <a:t>.</a:t>
            </a:r>
          </a:p>
          <a:p>
            <a:pPr algn="just"/>
            <a:endParaRPr lang="ru-RU" b="1" dirty="0" smtClean="0"/>
          </a:p>
          <a:p>
            <a:pPr algn="ctr"/>
            <a:r>
              <a:rPr lang="ru-RU" b="1" dirty="0" err="1" smtClean="0"/>
              <a:t>Центральноєвропейський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</a:t>
            </a:r>
            <a:endParaRPr lang="ru-RU" b="1" dirty="0" smtClean="0"/>
          </a:p>
          <a:p>
            <a:pPr algn="just"/>
            <a:r>
              <a:rPr lang="ru-RU" dirty="0"/>
              <a:t>ЦЄУ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магістерські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в </a:t>
            </a:r>
            <a:r>
              <a:rPr lang="ru-RU" dirty="0" err="1"/>
              <a:t>т.ч</a:t>
            </a:r>
            <a:r>
              <a:rPr lang="ru-RU" dirty="0"/>
              <a:t>. таких </a:t>
            </a:r>
            <a:r>
              <a:rPr lang="ru-RU" dirty="0" err="1"/>
              <a:t>галузях</a:t>
            </a:r>
            <a:r>
              <a:rPr lang="ru-RU" dirty="0"/>
              <a:t>: </a:t>
            </a:r>
            <a:r>
              <a:rPr lang="ru-RU" dirty="0" err="1"/>
              <a:t>екологія</a:t>
            </a:r>
            <a:r>
              <a:rPr lang="ru-RU" dirty="0"/>
              <a:t>, </a:t>
            </a:r>
            <a:r>
              <a:rPr lang="ru-RU" dirty="0" err="1" smtClean="0"/>
              <a:t>економіка</a:t>
            </a:r>
            <a:r>
              <a:rPr lang="ru-RU" dirty="0" smtClean="0"/>
              <a:t>,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/>
              <a:t>комерційне</a:t>
            </a:r>
            <a:r>
              <a:rPr lang="ru-RU" dirty="0"/>
              <a:t> право,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та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 smtClean="0"/>
              <a:t>південно-східноєвропейські</a:t>
            </a:r>
            <a:r>
              <a:rPr lang="ru-RU" dirty="0" smtClean="0"/>
              <a:t>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/>
              <a:t>політологія</a:t>
            </a:r>
            <a:r>
              <a:rPr lang="ru-RU" dirty="0"/>
              <a:t>, </a:t>
            </a:r>
            <a:r>
              <a:rPr lang="ru-RU" dirty="0" err="1"/>
              <a:t>порівняльне</a:t>
            </a:r>
            <a:r>
              <a:rPr lang="ru-RU" dirty="0"/>
              <a:t> </a:t>
            </a:r>
            <a:r>
              <a:rPr lang="ru-RU" dirty="0" err="1"/>
              <a:t>конституційне</a:t>
            </a:r>
            <a:r>
              <a:rPr lang="ru-RU" dirty="0"/>
              <a:t> право, права </a:t>
            </a:r>
            <a:r>
              <a:rPr lang="ru-RU" dirty="0" err="1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соціологія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ЦЄУ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для </a:t>
            </a:r>
            <a:r>
              <a:rPr lang="ru-RU" dirty="0" err="1"/>
              <a:t>аспірантів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/>
              <a:t>освітніх</a:t>
            </a:r>
            <a:r>
              <a:rPr lang="ru-RU" dirty="0"/>
              <a:t> закладах, але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ЦЄУ</a:t>
            </a:r>
            <a:r>
              <a:rPr lang="ru-RU" dirty="0"/>
              <a:t>, </a:t>
            </a:r>
            <a:r>
              <a:rPr lang="ru-RU" dirty="0" err="1"/>
              <a:t>інноваційні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для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дисертацій</a:t>
            </a:r>
            <a:r>
              <a:rPr lang="ru-RU" dirty="0" smtClean="0"/>
              <a:t>. Одно-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двосеместрове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таких </a:t>
            </a:r>
            <a:r>
              <a:rPr lang="ru-RU" dirty="0" err="1"/>
              <a:t>аспірантів</a:t>
            </a:r>
            <a:r>
              <a:rPr lang="ru-RU" dirty="0"/>
              <a:t> у ЦЄУ </a:t>
            </a:r>
            <a:r>
              <a:rPr lang="ru-RU" dirty="0" err="1"/>
              <a:t>спонсорує</a:t>
            </a:r>
            <a:r>
              <a:rPr lang="ru-RU" dirty="0"/>
              <a:t> </a:t>
            </a:r>
            <a:r>
              <a:rPr lang="ru-RU" dirty="0" err="1" smtClean="0"/>
              <a:t>відповідний</a:t>
            </a:r>
            <a:r>
              <a:rPr lang="ru-RU" dirty="0" smtClean="0"/>
              <a:t> факультет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42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4328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Кембриджський</a:t>
            </a:r>
            <a:r>
              <a:rPr lang="ru-RU" b="1" dirty="0"/>
              <a:t> </a:t>
            </a:r>
            <a:r>
              <a:rPr lang="ru-RU" b="1" dirty="0" err="1"/>
              <a:t>університет</a:t>
            </a:r>
            <a:endParaRPr lang="ru-RU" b="1" dirty="0"/>
          </a:p>
          <a:p>
            <a:pPr algn="just"/>
            <a:r>
              <a:rPr lang="ru-RU" dirty="0" err="1"/>
              <a:t>Однорічна</a:t>
            </a:r>
            <a:r>
              <a:rPr lang="ru-RU" dirty="0"/>
              <a:t> </a:t>
            </a:r>
            <a:r>
              <a:rPr lang="ru-RU" dirty="0" err="1"/>
              <a:t>магістерська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у </a:t>
            </a:r>
            <a:r>
              <a:rPr lang="ru-RU" dirty="0" err="1"/>
              <a:t>всесвітньо</a:t>
            </a:r>
            <a:r>
              <a:rPr lang="ru-RU" dirty="0"/>
              <a:t> </a:t>
            </a:r>
            <a:r>
              <a:rPr lang="ru-RU" dirty="0" err="1"/>
              <a:t>відомому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  <a:r>
              <a:rPr lang="ru-RU" dirty="0" err="1" smtClean="0"/>
              <a:t>Надаються</a:t>
            </a:r>
            <a:r>
              <a:rPr lang="ru-RU" dirty="0" smtClean="0"/>
              <a:t> </a:t>
            </a:r>
            <a:r>
              <a:rPr lang="ru-RU" dirty="0" err="1" smtClean="0"/>
              <a:t>стипендії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навчання</a:t>
            </a:r>
            <a:r>
              <a:rPr lang="ru-RU" dirty="0"/>
              <a:t> у широкому </a:t>
            </a:r>
            <a:r>
              <a:rPr lang="ru-RU" dirty="0" err="1"/>
              <a:t>діапазоні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: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/>
              <a:t>, </a:t>
            </a:r>
            <a:r>
              <a:rPr lang="ru-RU" dirty="0" err="1"/>
              <a:t>екологія</a:t>
            </a:r>
            <a:r>
              <a:rPr lang="ru-RU" dirty="0"/>
              <a:t>, </a:t>
            </a:r>
            <a:r>
              <a:rPr lang="ru-RU" dirty="0" err="1"/>
              <a:t>кримінологія</a:t>
            </a:r>
            <a:r>
              <a:rPr lang="ru-RU" dirty="0"/>
              <a:t>, </a:t>
            </a:r>
            <a:r>
              <a:rPr lang="ru-RU" dirty="0" err="1"/>
              <a:t>англійська</a:t>
            </a:r>
            <a:r>
              <a:rPr lang="ru-RU" dirty="0"/>
              <a:t> та </a:t>
            </a:r>
            <a:r>
              <a:rPr lang="ru-RU" dirty="0" err="1"/>
              <a:t>прикладна</a:t>
            </a:r>
            <a:r>
              <a:rPr lang="ru-RU" dirty="0"/>
              <a:t> </a:t>
            </a:r>
            <a:r>
              <a:rPr lang="ru-RU" dirty="0" err="1"/>
              <a:t>лінгвістика</a:t>
            </a:r>
            <a:r>
              <a:rPr lang="ru-RU" dirty="0"/>
              <a:t>, менеджмент</a:t>
            </a:r>
            <a:r>
              <a:rPr lang="ru-RU" dirty="0" smtClean="0"/>
              <a:t>,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/>
              <a:t>відносини</a:t>
            </a:r>
            <a:r>
              <a:rPr lang="ru-RU" dirty="0"/>
              <a:t>, </a:t>
            </a:r>
            <a:r>
              <a:rPr lang="ru-RU" dirty="0" err="1"/>
              <a:t>мовознавство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Учасники</a:t>
            </a:r>
            <a:r>
              <a:rPr lang="ru-RU" dirty="0"/>
              <a:t> конкурсу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диплом про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, бути </a:t>
            </a:r>
            <a:r>
              <a:rPr lang="ru-RU" dirty="0" err="1" smtClean="0"/>
              <a:t>громадянами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академічні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та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ctr"/>
            <a:r>
              <a:rPr lang="ru-RU" b="1" dirty="0" err="1"/>
              <a:t>Оксфордський</a:t>
            </a:r>
            <a:r>
              <a:rPr lang="ru-RU" b="1" dirty="0"/>
              <a:t> </a:t>
            </a:r>
            <a:r>
              <a:rPr lang="ru-RU" b="1" dirty="0" err="1"/>
              <a:t>університет</a:t>
            </a:r>
            <a:endParaRPr lang="ru-RU" b="1" dirty="0"/>
          </a:p>
          <a:p>
            <a:pPr algn="just"/>
            <a:r>
              <a:rPr lang="ru-RU" dirty="0" err="1"/>
              <a:t>Дев’ятимісячна</a:t>
            </a:r>
            <a:r>
              <a:rPr lang="ru-RU" dirty="0"/>
              <a:t> </a:t>
            </a:r>
            <a:r>
              <a:rPr lang="ru-RU" dirty="0" err="1"/>
              <a:t>стипендія</a:t>
            </a:r>
            <a:r>
              <a:rPr lang="ru-RU" dirty="0"/>
              <a:t> на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Оксфордському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науковців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/>
              <a:t>збагатити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здобутим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/>
              <a:t>Британії</a:t>
            </a:r>
            <a:r>
              <a:rPr lang="ru-RU" dirty="0"/>
              <a:t>,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на </a:t>
            </a:r>
            <a:r>
              <a:rPr lang="ru-RU" dirty="0" err="1"/>
              <a:t>батьківщині</a:t>
            </a:r>
            <a:r>
              <a:rPr lang="ru-RU" dirty="0"/>
              <a:t> та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демонструють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академічні</a:t>
            </a:r>
            <a:r>
              <a:rPr lang="ru-RU" dirty="0" smtClean="0"/>
              <a:t> </a:t>
            </a:r>
            <a:r>
              <a:rPr lang="ru-RU" dirty="0" err="1"/>
              <a:t>показники</a:t>
            </a:r>
            <a:r>
              <a:rPr lang="ru-RU" dirty="0"/>
              <a:t>, але й </a:t>
            </a:r>
            <a:r>
              <a:rPr lang="ru-RU" dirty="0" err="1"/>
              <a:t>потенціал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стати </a:t>
            </a:r>
            <a:r>
              <a:rPr lang="ru-RU" dirty="0" err="1"/>
              <a:t>лідерами</a:t>
            </a:r>
            <a:r>
              <a:rPr lang="ru-RU" dirty="0"/>
              <a:t> та </a:t>
            </a:r>
            <a:r>
              <a:rPr lang="ru-RU" dirty="0" err="1"/>
              <a:t>впливати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громадської</a:t>
            </a:r>
            <a:r>
              <a:rPr lang="ru-RU" dirty="0"/>
              <a:t> думки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Підтримується</a:t>
            </a:r>
            <a:r>
              <a:rPr lang="ru-RU" dirty="0" smtClean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/>
              <a:t>гуманітарних</a:t>
            </a:r>
            <a:r>
              <a:rPr lang="ru-RU" dirty="0"/>
              <a:t> та </a:t>
            </a:r>
            <a:r>
              <a:rPr lang="ru-RU" dirty="0" err="1"/>
              <a:t>суспільних</a:t>
            </a:r>
            <a:r>
              <a:rPr lang="ru-RU" dirty="0"/>
              <a:t> наук,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в </a:t>
            </a:r>
            <a:r>
              <a:rPr lang="ru-RU" dirty="0" err="1"/>
              <a:t>Оксфордському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конкурсу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академічні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представити</a:t>
            </a:r>
            <a:r>
              <a:rPr lang="ru-RU" dirty="0"/>
              <a:t>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 smtClean="0"/>
              <a:t>обґрунтування</a:t>
            </a:r>
            <a:r>
              <a:rPr lang="ru-RU" dirty="0" smtClean="0"/>
              <a:t> мети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та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312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6409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Единбурзький</a:t>
            </a:r>
            <a:r>
              <a:rPr lang="ru-RU" b="1" dirty="0"/>
              <a:t> </a:t>
            </a:r>
            <a:r>
              <a:rPr lang="ru-RU" b="1" dirty="0" err="1"/>
              <a:t>університет</a:t>
            </a:r>
            <a:endParaRPr lang="ru-RU" b="1" dirty="0"/>
          </a:p>
          <a:p>
            <a:pPr algn="just"/>
            <a:r>
              <a:rPr lang="ru-RU" dirty="0"/>
              <a:t>Мета </a:t>
            </a:r>
            <a:r>
              <a:rPr lang="ru-RU" dirty="0" err="1"/>
              <a:t>програми</a:t>
            </a:r>
            <a:r>
              <a:rPr lang="ru-RU" dirty="0"/>
              <a:t> —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фінансову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найкращим</a:t>
            </a:r>
            <a:r>
              <a:rPr lang="ru-RU" dirty="0"/>
              <a:t> кандидатам </a:t>
            </a:r>
            <a:r>
              <a:rPr lang="ru-RU" dirty="0" smtClean="0"/>
              <a:t>на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гуманітарних</a:t>
            </a:r>
            <a:r>
              <a:rPr lang="ru-RU" dirty="0"/>
              <a:t> та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</a:t>
            </a:r>
            <a:r>
              <a:rPr lang="ru-RU" dirty="0" err="1" smtClean="0"/>
              <a:t>Учасники</a:t>
            </a:r>
            <a:r>
              <a:rPr lang="ru-RU" dirty="0" smtClean="0"/>
              <a:t> конкурсу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віком</a:t>
            </a:r>
            <a:r>
              <a:rPr lang="ru-RU" dirty="0"/>
              <a:t> до 35 </a:t>
            </a:r>
            <a:r>
              <a:rPr lang="ru-RU" dirty="0" err="1" smtClean="0"/>
              <a:t>років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громадянство</a:t>
            </a:r>
            <a:r>
              <a:rPr lang="ru-RU" dirty="0"/>
              <a:t> та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проживати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навчатися</a:t>
            </a:r>
            <a:r>
              <a:rPr lang="ru-RU" dirty="0"/>
              <a:t> в </a:t>
            </a:r>
            <a:r>
              <a:rPr lang="ru-RU" dirty="0" err="1"/>
              <a:t>очній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заочній</a:t>
            </a:r>
            <a:r>
              <a:rPr lang="ru-RU" dirty="0"/>
              <a:t> </a:t>
            </a:r>
            <a:r>
              <a:rPr lang="ru-RU" dirty="0" err="1"/>
              <a:t>аспірантурі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принаймні</a:t>
            </a:r>
            <a:r>
              <a:rPr lang="ru-RU" dirty="0"/>
              <a:t> </a:t>
            </a:r>
            <a:r>
              <a:rPr lang="ru-RU" dirty="0" err="1" smtClean="0"/>
              <a:t>планувати</a:t>
            </a:r>
            <a:r>
              <a:rPr lang="ru-RU" dirty="0" smtClean="0"/>
              <a:t> </a:t>
            </a:r>
            <a:r>
              <a:rPr lang="ru-RU" dirty="0" err="1" smtClean="0"/>
              <a:t>вступити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аспірантури</a:t>
            </a:r>
            <a:r>
              <a:rPr lang="ru-RU" dirty="0"/>
              <a:t>.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;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кваліфікаційного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не </a:t>
            </a:r>
            <a:r>
              <a:rPr lang="ru-RU" dirty="0" err="1"/>
              <a:t>фінансується</a:t>
            </a:r>
            <a:r>
              <a:rPr lang="ru-RU" dirty="0" smtClean="0"/>
              <a:t>. </a:t>
            </a:r>
            <a:r>
              <a:rPr lang="ru-RU" dirty="0" err="1" smtClean="0"/>
              <a:t>Пропонуються</a:t>
            </a:r>
            <a:r>
              <a:rPr lang="ru-RU" dirty="0" smtClean="0"/>
              <a:t> </a:t>
            </a:r>
            <a:r>
              <a:rPr lang="ru-RU" dirty="0" err="1"/>
              <a:t>стипендії</a:t>
            </a:r>
            <a:r>
              <a:rPr lang="ru-RU" dirty="0"/>
              <a:t> на </a:t>
            </a:r>
            <a:r>
              <a:rPr lang="ru-RU" dirty="0" err="1"/>
              <a:t>навчання</a:t>
            </a:r>
            <a:r>
              <a:rPr lang="ru-RU" dirty="0"/>
              <a:t> в таких </a:t>
            </a:r>
            <a:r>
              <a:rPr lang="ru-RU" dirty="0" err="1"/>
              <a:t>галузях</a:t>
            </a:r>
            <a:r>
              <a:rPr lang="ru-RU" dirty="0"/>
              <a:t>: </a:t>
            </a:r>
            <a:r>
              <a:rPr lang="ru-RU" dirty="0" err="1"/>
              <a:t>економіка</a:t>
            </a:r>
            <a:r>
              <a:rPr lang="ru-RU" dirty="0"/>
              <a:t>, </a:t>
            </a:r>
            <a:r>
              <a:rPr lang="ru-RU" dirty="0" err="1"/>
              <a:t>політика</a:t>
            </a:r>
            <a:r>
              <a:rPr lang="ru-RU" dirty="0"/>
              <a:t>, право</a:t>
            </a:r>
            <a:r>
              <a:rPr lang="ru-RU" dirty="0" smtClean="0"/>
              <a:t>, </a:t>
            </a:r>
            <a:r>
              <a:rPr lang="ru-RU" dirty="0" err="1" smtClean="0"/>
              <a:t>психологія</a:t>
            </a:r>
            <a:r>
              <a:rPr lang="ru-RU" dirty="0"/>
              <a:t>, </a:t>
            </a:r>
            <a:r>
              <a:rPr lang="ru-RU" dirty="0" err="1"/>
              <a:t>соціологія</a:t>
            </a:r>
            <a:r>
              <a:rPr lang="ru-RU" dirty="0"/>
              <a:t>,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, </a:t>
            </a:r>
            <a:r>
              <a:rPr lang="ru-RU" dirty="0" err="1"/>
              <a:t>соціальна</a:t>
            </a:r>
            <a:r>
              <a:rPr lang="ru-RU" dirty="0"/>
              <a:t> робота, </a:t>
            </a:r>
            <a:r>
              <a:rPr lang="ru-RU" dirty="0" err="1"/>
              <a:t>суспільна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 smtClean="0"/>
              <a:t>, </a:t>
            </a:r>
            <a:r>
              <a:rPr lang="ru-RU" dirty="0" err="1" smtClean="0"/>
              <a:t>східноазійські</a:t>
            </a:r>
            <a:r>
              <a:rPr lang="ru-RU" dirty="0" smtClean="0"/>
              <a:t>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/>
              <a:t>філософія</a:t>
            </a:r>
            <a:r>
              <a:rPr lang="ru-RU" dirty="0"/>
              <a:t>, </a:t>
            </a:r>
            <a:r>
              <a:rPr lang="ru-RU" dirty="0" err="1"/>
              <a:t>шотландські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. </a:t>
            </a:r>
            <a:r>
              <a:rPr lang="ru-RU" dirty="0" err="1"/>
              <a:t>Кандидати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 smtClean="0"/>
              <a:t>стипендій</a:t>
            </a:r>
            <a:r>
              <a:rPr lang="ru-RU" dirty="0" smtClean="0"/>
              <a:t>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академічні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та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 smtClean="0"/>
              <a:t>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Літня</a:t>
            </a:r>
            <a:r>
              <a:rPr lang="ru-RU" b="1" dirty="0" smtClean="0"/>
              <a:t> </a:t>
            </a:r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візитів</a:t>
            </a:r>
            <a:r>
              <a:rPr lang="ru-RU" b="1" dirty="0"/>
              <a:t> у </a:t>
            </a:r>
            <a:r>
              <a:rPr lang="ru-RU" b="1" dirty="0" err="1"/>
              <a:t>коледжі</a:t>
            </a:r>
            <a:r>
              <a:rPr lang="ru-RU" b="1" dirty="0"/>
              <a:t> </a:t>
            </a:r>
            <a:r>
              <a:rPr lang="ru-RU" b="1" dirty="0" err="1"/>
              <a:t>Кембриджського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endParaRPr lang="ru-RU" b="1" dirty="0"/>
          </a:p>
          <a:p>
            <a:pPr algn="just"/>
            <a:r>
              <a:rPr lang="ru-RU" dirty="0" err="1"/>
              <a:t>Короткочасний</a:t>
            </a:r>
            <a:r>
              <a:rPr lang="ru-RU" dirty="0"/>
              <a:t> (один з </a:t>
            </a:r>
            <a:r>
              <a:rPr lang="ru-RU" dirty="0" err="1"/>
              <a:t>літніх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) </a:t>
            </a:r>
            <a:r>
              <a:rPr lang="ru-RU" dirty="0" err="1"/>
              <a:t>академічний</a:t>
            </a:r>
            <a:r>
              <a:rPr lang="ru-RU" dirty="0"/>
              <a:t> </a:t>
            </a:r>
            <a:r>
              <a:rPr lang="ru-RU" dirty="0" err="1"/>
              <a:t>візит</a:t>
            </a:r>
            <a:r>
              <a:rPr lang="ru-RU" dirty="0"/>
              <a:t> до одного з </a:t>
            </a:r>
            <a:r>
              <a:rPr lang="ru-RU" dirty="0" err="1" smtClean="0"/>
              <a:t>коледжів</a:t>
            </a:r>
            <a:r>
              <a:rPr lang="ru-RU" dirty="0" smtClean="0"/>
              <a:t> </a:t>
            </a:r>
            <a:r>
              <a:rPr lang="ru-RU" dirty="0" err="1" smtClean="0"/>
              <a:t>Кембриджського</a:t>
            </a:r>
            <a:r>
              <a:rPr lang="ru-RU" dirty="0" smtClean="0"/>
              <a:t> </a:t>
            </a:r>
            <a:r>
              <a:rPr lang="ru-RU" dirty="0" err="1"/>
              <a:t>університету</a:t>
            </a:r>
            <a:r>
              <a:rPr lang="ru-RU" dirty="0"/>
              <a:t>. Мета </a:t>
            </a:r>
            <a:r>
              <a:rPr lang="ru-RU" dirty="0" err="1"/>
              <a:t>програми</a:t>
            </a:r>
            <a:r>
              <a:rPr lang="ru-RU" dirty="0"/>
              <a:t> —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науковцям</a:t>
            </a:r>
            <a:r>
              <a:rPr lang="ru-RU" dirty="0"/>
              <a:t> </a:t>
            </a:r>
            <a:r>
              <a:rPr lang="ru-RU" dirty="0" err="1" smtClean="0"/>
              <a:t>продовжити</a:t>
            </a:r>
            <a:r>
              <a:rPr lang="ru-RU" dirty="0" smtClean="0"/>
              <a:t> у </a:t>
            </a:r>
            <a:r>
              <a:rPr lang="ru-RU" dirty="0" err="1"/>
              <a:t>Кембриджі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розпочате</a:t>
            </a:r>
            <a:r>
              <a:rPr lang="ru-RU" dirty="0"/>
              <a:t> на </a:t>
            </a:r>
            <a:r>
              <a:rPr lang="ru-RU" dirty="0" err="1" smtClean="0"/>
              <a:t>батьківщині</a:t>
            </a:r>
            <a:r>
              <a:rPr lang="ru-RU" dirty="0"/>
              <a:t>,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академічні</a:t>
            </a:r>
            <a:r>
              <a:rPr lang="ru-RU" dirty="0"/>
              <a:t> та </a:t>
            </a:r>
            <a:r>
              <a:rPr lang="ru-RU" dirty="0" err="1" smtClean="0"/>
              <a:t>наукові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ініціювати</a:t>
            </a:r>
            <a:r>
              <a:rPr lang="ru-RU" dirty="0"/>
              <a:t> </a:t>
            </a:r>
            <a:r>
              <a:rPr lang="ru-RU" dirty="0" err="1"/>
              <a:t>співпрацю</a:t>
            </a:r>
            <a:r>
              <a:rPr lang="ru-RU" dirty="0"/>
              <a:t> з </a:t>
            </a:r>
            <a:r>
              <a:rPr lang="ru-RU" dirty="0" err="1"/>
              <a:t>відповідним</a:t>
            </a:r>
            <a:r>
              <a:rPr lang="ru-RU" dirty="0"/>
              <a:t> факультетом, яка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smtClean="0"/>
              <a:t>початком </a:t>
            </a:r>
            <a:r>
              <a:rPr lang="ru-RU" dirty="0" err="1" smtClean="0"/>
              <a:t>подальшого</a:t>
            </a:r>
            <a:r>
              <a:rPr lang="ru-RU" dirty="0" smtClean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. </a:t>
            </a:r>
            <a:r>
              <a:rPr lang="ru-RU" dirty="0" err="1"/>
              <a:t>Кембриджський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 smtClean="0"/>
              <a:t>запрошує</a:t>
            </a:r>
            <a:r>
              <a:rPr lang="ru-RU" dirty="0" smtClean="0"/>
              <a:t> </a:t>
            </a:r>
            <a:r>
              <a:rPr lang="ru-RU" dirty="0" err="1" smtClean="0"/>
              <a:t>досвідчених</a:t>
            </a:r>
            <a:r>
              <a:rPr lang="ru-RU" dirty="0" smtClean="0"/>
              <a:t> </a:t>
            </a:r>
            <a:r>
              <a:rPr lang="ru-RU" dirty="0" err="1"/>
              <a:t>науковців</a:t>
            </a:r>
            <a:r>
              <a:rPr lang="ru-RU" dirty="0"/>
              <a:t> та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широкий спектр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/>
              <a:t>отримані</a:t>
            </a:r>
            <a:r>
              <a:rPr lang="ru-RU" dirty="0"/>
              <a:t> в </a:t>
            </a:r>
            <a:r>
              <a:rPr lang="ru-RU" dirty="0" err="1"/>
              <a:t>Кембриджі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smtClean="0"/>
              <a:t>у систему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082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візитів</a:t>
            </a:r>
            <a:r>
              <a:rPr lang="ru-RU" b="1" dirty="0"/>
              <a:t> у </a:t>
            </a:r>
            <a:r>
              <a:rPr lang="ru-RU" b="1" dirty="0" err="1"/>
              <a:t>коледжі</a:t>
            </a:r>
            <a:r>
              <a:rPr lang="ru-RU" b="1" dirty="0"/>
              <a:t> </a:t>
            </a:r>
            <a:r>
              <a:rPr lang="ru-RU" b="1" dirty="0" err="1"/>
              <a:t>Оксфордського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endParaRPr lang="ru-RU" b="1" dirty="0"/>
          </a:p>
          <a:p>
            <a:r>
              <a:rPr lang="ru-RU" dirty="0" err="1"/>
              <a:t>Короткочасний</a:t>
            </a:r>
            <a:r>
              <a:rPr lang="ru-RU" dirty="0"/>
              <a:t> </a:t>
            </a:r>
            <a:r>
              <a:rPr lang="ru-RU" dirty="0" err="1"/>
              <a:t>академічний</a:t>
            </a:r>
            <a:r>
              <a:rPr lang="ru-RU" dirty="0"/>
              <a:t> </a:t>
            </a:r>
            <a:r>
              <a:rPr lang="ru-RU" dirty="0" err="1"/>
              <a:t>візит</a:t>
            </a:r>
            <a:r>
              <a:rPr lang="ru-RU" dirty="0"/>
              <a:t>. 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конкурсі</a:t>
            </a:r>
            <a:r>
              <a:rPr lang="ru-RU" dirty="0"/>
              <a:t> </a:t>
            </a:r>
            <a:r>
              <a:rPr lang="ru-RU" dirty="0" err="1"/>
              <a:t>запрошуються</a:t>
            </a:r>
            <a:r>
              <a:rPr lang="ru-RU" dirty="0"/>
              <a:t> </a:t>
            </a:r>
            <a:r>
              <a:rPr lang="ru-RU" dirty="0" err="1" smtClean="0"/>
              <a:t>викладачі</a:t>
            </a:r>
            <a:r>
              <a:rPr lang="ru-RU" dirty="0" smtClean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 smtClean="0"/>
              <a:t>попрацювати</a:t>
            </a:r>
            <a:r>
              <a:rPr lang="ru-RU" dirty="0" smtClean="0"/>
              <a:t> у </a:t>
            </a:r>
            <a:r>
              <a:rPr lang="ru-RU" dirty="0" err="1"/>
              <a:t>бібліотеках</a:t>
            </a:r>
            <a:r>
              <a:rPr lang="ru-RU" dirty="0"/>
              <a:t> Оксфорда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 у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 smtClean="0"/>
              <a:t>Оксфордського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</a:t>
            </a:r>
            <a:r>
              <a:rPr lang="ru-RU" dirty="0"/>
              <a:t>з предмету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 err="1"/>
              <a:t>Літній</a:t>
            </a:r>
            <a:r>
              <a:rPr lang="ru-RU" b="1" dirty="0"/>
              <a:t> </a:t>
            </a:r>
            <a:r>
              <a:rPr lang="ru-RU" b="1" dirty="0" err="1"/>
              <a:t>університет</a:t>
            </a:r>
            <a:r>
              <a:rPr lang="ru-RU" b="1" dirty="0"/>
              <a:t> ЦЄУ</a:t>
            </a:r>
          </a:p>
          <a:p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— </a:t>
            </a:r>
            <a:r>
              <a:rPr lang="ru-RU" dirty="0" err="1"/>
              <a:t>академічна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для </a:t>
            </a:r>
            <a:r>
              <a:rPr lang="ru-RU" dirty="0" err="1"/>
              <a:t>викладачів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,</a:t>
            </a:r>
          </a:p>
          <a:p>
            <a:r>
              <a:rPr lang="ru-RU" dirty="0" err="1"/>
              <a:t>адміністраторів</a:t>
            </a:r>
            <a:r>
              <a:rPr lang="ru-RU" dirty="0"/>
              <a:t> та </a:t>
            </a:r>
            <a:r>
              <a:rPr lang="ru-RU" dirty="0" err="1"/>
              <a:t>спеціалістів</a:t>
            </a:r>
            <a:r>
              <a:rPr lang="ru-RU" dirty="0"/>
              <a:t>. Вона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інтенсивних</a:t>
            </a:r>
            <a:r>
              <a:rPr lang="ru-RU" dirty="0"/>
              <a:t> </a:t>
            </a:r>
            <a:r>
              <a:rPr lang="ru-RU" dirty="0" err="1"/>
              <a:t>дво</a:t>
            </a:r>
            <a:r>
              <a:rPr lang="ru-RU" dirty="0"/>
              <a:t>-, три- </a:t>
            </a:r>
            <a:r>
              <a:rPr lang="ru-RU" dirty="0" smtClean="0"/>
              <a:t>та </a:t>
            </a:r>
            <a:r>
              <a:rPr lang="ru-RU" dirty="0" err="1" smtClean="0"/>
              <a:t>чотиритижневих</a:t>
            </a:r>
            <a:r>
              <a:rPr lang="ru-RU" dirty="0" smtClean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та </a:t>
            </a:r>
            <a:r>
              <a:rPr lang="ru-RU" dirty="0" err="1"/>
              <a:t>гуманітарних</a:t>
            </a:r>
            <a:r>
              <a:rPr lang="ru-RU" dirty="0"/>
              <a:t> наук з метою </a:t>
            </a:r>
            <a:r>
              <a:rPr lang="ru-RU" dirty="0" err="1"/>
              <a:t>пропагування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/>
              <a:t>академічної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регіонами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збираючи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лекціях</a:t>
            </a:r>
            <a:r>
              <a:rPr lang="ru-RU" dirty="0"/>
              <a:t>, </a:t>
            </a:r>
            <a:r>
              <a:rPr lang="ru-RU" dirty="0" err="1"/>
              <a:t>семінарах</a:t>
            </a:r>
            <a:r>
              <a:rPr lang="ru-RU" dirty="0"/>
              <a:t> та </a:t>
            </a:r>
            <a:r>
              <a:rPr lang="ru-RU" dirty="0" err="1"/>
              <a:t>лабораторних</a:t>
            </a:r>
            <a:r>
              <a:rPr lang="ru-RU" dirty="0"/>
              <a:t> </a:t>
            </a:r>
            <a:r>
              <a:rPr lang="ru-RU" dirty="0" err="1"/>
              <a:t>заняттях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b="1" dirty="0" err="1"/>
              <a:t>Ресурсний</a:t>
            </a:r>
            <a:r>
              <a:rPr lang="ru-RU" b="1" dirty="0"/>
              <a:t> Центр ЦЄУ з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планів</a:t>
            </a:r>
            <a:endParaRPr lang="ru-RU" b="1" dirty="0"/>
          </a:p>
          <a:p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Центральноєвропейського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для </a:t>
            </a:r>
            <a:r>
              <a:rPr lang="ru-RU" dirty="0" err="1"/>
              <a:t>викладання</a:t>
            </a:r>
            <a:endParaRPr lang="ru-RU" dirty="0"/>
          </a:p>
          <a:p>
            <a:r>
              <a:rPr lang="ru-RU" dirty="0" err="1"/>
              <a:t>суспільствознавчих</a:t>
            </a:r>
            <a:r>
              <a:rPr lang="ru-RU" dirty="0"/>
              <a:t> наук в </a:t>
            </a:r>
            <a:r>
              <a:rPr lang="ru-RU" dirty="0" err="1"/>
              <a:t>Центральній</a:t>
            </a:r>
            <a:r>
              <a:rPr lang="ru-RU" dirty="0"/>
              <a:t> та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Викладачі</a:t>
            </a:r>
            <a:r>
              <a:rPr lang="ru-RU" dirty="0"/>
              <a:t> </a:t>
            </a:r>
            <a:r>
              <a:rPr lang="ru-RU" dirty="0" err="1" smtClean="0"/>
              <a:t>університетів</a:t>
            </a:r>
            <a:r>
              <a:rPr lang="ru-RU" dirty="0" smtClean="0"/>
              <a:t> </a:t>
            </a:r>
            <a:r>
              <a:rPr lang="ru-RU" dirty="0" err="1" smtClean="0"/>
              <a:t>розробляють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викладають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в ЦЄУ. </a:t>
            </a:r>
            <a:r>
              <a:rPr lang="ru-RU" dirty="0" err="1"/>
              <a:t>Візити</a:t>
            </a:r>
            <a:r>
              <a:rPr lang="ru-RU" dirty="0"/>
              <a:t> </a:t>
            </a:r>
            <a:r>
              <a:rPr lang="ru-RU" dirty="0" err="1"/>
              <a:t>зосереджені</a:t>
            </a:r>
            <a:r>
              <a:rPr lang="ru-RU" dirty="0"/>
              <a:t> на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семінар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однотижневий</a:t>
            </a:r>
            <a:r>
              <a:rPr lang="ru-RU" dirty="0"/>
              <a:t> курс з </a:t>
            </a:r>
            <a:r>
              <a:rPr lang="ru-RU" dirty="0" smtClean="0"/>
              <a:t>перегляду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/>
              <a:t>планів</a:t>
            </a:r>
            <a:r>
              <a:rPr lang="ru-RU" dirty="0"/>
              <a:t>,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бібліотеці</a:t>
            </a:r>
            <a:r>
              <a:rPr lang="ru-RU" dirty="0"/>
              <a:t> та </a:t>
            </a:r>
            <a:r>
              <a:rPr lang="ru-RU" dirty="0" err="1"/>
              <a:t>зустрічей</a:t>
            </a:r>
            <a:r>
              <a:rPr lang="ru-RU" dirty="0"/>
              <a:t> з </a:t>
            </a:r>
            <a:r>
              <a:rPr lang="ru-RU" dirty="0" err="1"/>
              <a:t>професорами</a:t>
            </a:r>
            <a:r>
              <a:rPr lang="ru-RU" dirty="0"/>
              <a:t> та студентами ЦЄУ</a:t>
            </a:r>
            <a:r>
              <a:rPr lang="ru-RU" dirty="0" smtClean="0"/>
              <a:t>. </a:t>
            </a:r>
            <a:r>
              <a:rPr lang="ru-RU" dirty="0" err="1" smtClean="0"/>
              <a:t>Ресурсний</a:t>
            </a:r>
            <a:r>
              <a:rPr lang="ru-RU" dirty="0" smtClean="0"/>
              <a:t> </a:t>
            </a:r>
            <a:r>
              <a:rPr lang="ru-RU" dirty="0"/>
              <a:t>Центр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в ЦЄУ з </a:t>
            </a:r>
            <a:r>
              <a:rPr lang="ru-RU" dirty="0" err="1"/>
              <a:t>відповідної</a:t>
            </a:r>
            <a:endParaRPr lang="ru-RU" dirty="0"/>
          </a:p>
          <a:p>
            <a:r>
              <a:rPr lang="ru-RU" dirty="0" err="1"/>
              <a:t>дисципліни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49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Конкурс </a:t>
            </a:r>
            <a:r>
              <a:rPr lang="ru-RU" b="1" dirty="0" err="1"/>
              <a:t>розробок</a:t>
            </a:r>
            <a:r>
              <a:rPr lang="ru-RU" b="1" dirty="0"/>
              <a:t> </a:t>
            </a:r>
            <a:r>
              <a:rPr lang="ru-RU" b="1" dirty="0" err="1"/>
              <a:t>нових</a:t>
            </a:r>
            <a:r>
              <a:rPr lang="ru-RU" b="1" dirty="0"/>
              <a:t> </a:t>
            </a:r>
            <a:r>
              <a:rPr lang="ru-RU" b="1" dirty="0" err="1"/>
              <a:t>навчальних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endParaRPr lang="ru-RU" b="1" dirty="0"/>
          </a:p>
          <a:p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адмініструється</a:t>
            </a:r>
            <a:r>
              <a:rPr lang="ru-RU" dirty="0"/>
              <a:t> Центром ресурсного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при </a:t>
            </a:r>
            <a:r>
              <a:rPr lang="ru-RU" dirty="0"/>
              <a:t>ЦЄУ,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започаткуванню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інноваційними</a:t>
            </a:r>
            <a:r>
              <a:rPr lang="ru-RU" dirty="0" smtClean="0"/>
              <a:t> </a:t>
            </a:r>
            <a:r>
              <a:rPr lang="ru-RU" dirty="0"/>
              <a:t>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наповнення</a:t>
            </a:r>
            <a:r>
              <a:rPr lang="ru-RU" dirty="0"/>
              <a:t>, </a:t>
            </a:r>
            <a:r>
              <a:rPr lang="ru-RU" dirty="0" err="1"/>
              <a:t>методології</a:t>
            </a:r>
            <a:r>
              <a:rPr lang="ru-RU" dirty="0"/>
              <a:t> та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викладання</a:t>
            </a:r>
            <a:r>
              <a:rPr lang="ru-RU" dirty="0"/>
              <a:t>.</a:t>
            </a:r>
          </a:p>
          <a:p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,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/>
              <a:t>Центральна і </a:t>
            </a:r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/>
              <a:t>Європа</a:t>
            </a:r>
            <a:r>
              <a:rPr lang="ru-RU" dirty="0"/>
              <a:t>,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 та </a:t>
            </a:r>
            <a:r>
              <a:rPr lang="ru-RU" dirty="0" err="1"/>
              <a:t>Монголія</a:t>
            </a:r>
            <a:r>
              <a:rPr lang="ru-RU" dirty="0" smtClean="0"/>
              <a:t>, вона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ідеологію</a:t>
            </a:r>
            <a:r>
              <a:rPr lang="ru-RU" dirty="0"/>
              <a:t> та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міждисциплінарного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 smtClean="0"/>
              <a:t>співробітництва</a:t>
            </a:r>
            <a:r>
              <a:rPr lang="ru-RU" dirty="0" smtClean="0"/>
              <a:t> </a:t>
            </a:r>
            <a:r>
              <a:rPr lang="ru-RU" dirty="0" err="1" smtClean="0"/>
              <a:t>науковців</a:t>
            </a:r>
            <a:r>
              <a:rPr lang="ru-RU" dirty="0" smtClean="0"/>
              <a:t> </a:t>
            </a:r>
            <a:r>
              <a:rPr lang="ru-RU" dirty="0" err="1"/>
              <a:t>регіону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err="1" smtClean="0"/>
              <a:t>Інформація</a:t>
            </a:r>
            <a:r>
              <a:rPr lang="ru-RU" b="1" dirty="0" smtClean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участі</a:t>
            </a:r>
            <a:r>
              <a:rPr lang="ru-RU" b="1" dirty="0"/>
              <a:t> в </a:t>
            </a:r>
            <a:r>
              <a:rPr lang="ru-RU" b="1" dirty="0" err="1"/>
              <a:t>Програмах</a:t>
            </a:r>
            <a:r>
              <a:rPr lang="ru-RU" b="1" dirty="0"/>
              <a:t> </a:t>
            </a:r>
            <a:r>
              <a:rPr lang="ru-RU" b="1" dirty="0" err="1"/>
              <a:t>мережевих</a:t>
            </a:r>
            <a:r>
              <a:rPr lang="ru-RU" b="1" dirty="0"/>
              <a:t> </a:t>
            </a:r>
            <a:r>
              <a:rPr lang="ru-RU" b="1" dirty="0" err="1"/>
              <a:t>стипендій</a:t>
            </a:r>
            <a:r>
              <a:rPr lang="ru-RU" b="1" dirty="0"/>
              <a:t> МФВ на </a:t>
            </a:r>
            <a:r>
              <a:rPr lang="ru-RU" b="1" dirty="0" err="1"/>
              <a:t>сайті</a:t>
            </a:r>
            <a:endParaRPr lang="ru-RU" b="1" dirty="0"/>
          </a:p>
          <a:p>
            <a:r>
              <a:rPr lang="en-US" dirty="0"/>
              <a:t>http://www.irf.kiev.ua/old-site/ukr/programs/edu/int/localframe.html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36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837" y="1166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b="1" dirty="0"/>
              <a:t>ГЛОБАЛЬНІ ДОДАТКОВІ ГРАНТИ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ДОФІНАНСУВАННЯ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аспірантурі</a:t>
            </a:r>
            <a:r>
              <a:rPr lang="ru-RU" dirty="0"/>
              <a:t> в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Північної</a:t>
            </a:r>
            <a:r>
              <a:rPr lang="ru-RU" dirty="0"/>
              <a:t> Америки, </a:t>
            </a:r>
            <a:r>
              <a:rPr lang="ru-RU" dirty="0" err="1"/>
              <a:t>Близького</a:t>
            </a:r>
            <a:r>
              <a:rPr lang="ru-RU" dirty="0"/>
              <a:t> Сходу та </a:t>
            </a:r>
            <a:r>
              <a:rPr lang="ru-RU" dirty="0" err="1"/>
              <a:t>Австралії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dirty="0" err="1" smtClean="0"/>
              <a:t>Академічний</a:t>
            </a:r>
            <a:r>
              <a:rPr lang="ru-RU" b="1" dirty="0" smtClean="0"/>
              <a:t> </a:t>
            </a:r>
            <a:r>
              <a:rPr lang="ru-RU" b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аспірантура</a:t>
            </a:r>
            <a:r>
              <a:rPr lang="ru-RU" dirty="0"/>
              <a:t> </a:t>
            </a:r>
          </a:p>
          <a:p>
            <a:r>
              <a:rPr lang="ru-RU" b="1" dirty="0" err="1"/>
              <a:t>Фінансування</a:t>
            </a:r>
            <a:r>
              <a:rPr lang="ru-RU" dirty="0"/>
              <a:t>: </a:t>
            </a:r>
            <a:r>
              <a:rPr lang="ru-RU" dirty="0" err="1"/>
              <a:t>дофінансування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en-US" dirty="0"/>
              <a:t>Ph.D. </a:t>
            </a:r>
          </a:p>
          <a:p>
            <a:r>
              <a:rPr lang="ru-RU" b="1" dirty="0" err="1"/>
              <a:t>Галузі</a:t>
            </a:r>
            <a:r>
              <a:rPr lang="ru-RU" b="1" dirty="0"/>
              <a:t> науки,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підлягають</a:t>
            </a:r>
            <a:r>
              <a:rPr lang="ru-RU" b="1" dirty="0"/>
              <a:t> </a:t>
            </a:r>
            <a:r>
              <a:rPr lang="ru-RU" b="1" dirty="0" err="1"/>
              <a:t>фінансуванню</a:t>
            </a:r>
            <a:r>
              <a:rPr lang="ru-RU" dirty="0"/>
              <a:t>: </a:t>
            </a:r>
            <a:r>
              <a:rPr lang="ru-RU" dirty="0" err="1"/>
              <a:t>суспільні</a:t>
            </a:r>
            <a:r>
              <a:rPr lang="ru-RU" dirty="0"/>
              <a:t> та </a:t>
            </a:r>
            <a:r>
              <a:rPr lang="ru-RU" dirty="0" err="1"/>
              <a:t>гуманітарні</a:t>
            </a:r>
            <a:r>
              <a:rPr lang="ru-RU" dirty="0"/>
              <a:t> науки </a:t>
            </a:r>
            <a:endParaRPr lang="ru-RU" dirty="0" smtClean="0"/>
          </a:p>
          <a:p>
            <a:endParaRPr lang="ru-RU" dirty="0"/>
          </a:p>
          <a:p>
            <a:r>
              <a:rPr lang="ru-RU" b="1" dirty="0" err="1" smtClean="0"/>
              <a:t>Документи</a:t>
            </a:r>
            <a:r>
              <a:rPr lang="ru-RU" b="1" dirty="0" smtClean="0"/>
              <a:t> </a:t>
            </a:r>
            <a:r>
              <a:rPr lang="ru-RU" b="1" dirty="0" err="1"/>
              <a:t>подаються</a:t>
            </a:r>
            <a:r>
              <a:rPr lang="ru-RU" b="1" dirty="0"/>
              <a:t> до</a:t>
            </a:r>
            <a:r>
              <a:rPr lang="ru-RU" dirty="0"/>
              <a:t>: </a:t>
            </a:r>
          </a:p>
          <a:p>
            <a:r>
              <a:rPr lang="ru-RU" dirty="0" err="1"/>
              <a:t>Online</a:t>
            </a:r>
            <a:r>
              <a:rPr lang="ru-RU" dirty="0"/>
              <a:t>-анкета, </a:t>
            </a:r>
            <a:r>
              <a:rPr lang="ru-RU" dirty="0" err="1"/>
              <a:t>лінк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b="1" dirty="0"/>
              <a:t>www.osvita.org </a:t>
            </a:r>
          </a:p>
          <a:p>
            <a:r>
              <a:rPr lang="ru-RU" i="1" dirty="0" err="1" smtClean="0"/>
              <a:t>Слідкуйте</a:t>
            </a:r>
            <a:r>
              <a:rPr lang="ru-RU" i="1" dirty="0" smtClean="0"/>
              <a:t> </a:t>
            </a:r>
            <a:r>
              <a:rPr lang="ru-RU" i="1" dirty="0"/>
              <a:t>за новинами на </a:t>
            </a:r>
            <a:r>
              <a:rPr lang="ru-RU" i="1" dirty="0" err="1"/>
              <a:t>сайті</a:t>
            </a:r>
            <a:r>
              <a:rPr lang="ru-RU" i="1" dirty="0"/>
              <a:t> www.osvita.org</a:t>
            </a:r>
            <a:r>
              <a:rPr lang="ru-RU" dirty="0"/>
              <a:t>: </a:t>
            </a:r>
          </a:p>
          <a:p>
            <a:endParaRPr lang="ru-RU" dirty="0" smtClean="0"/>
          </a:p>
          <a:p>
            <a:r>
              <a:rPr lang="ru-RU" dirty="0" err="1" smtClean="0"/>
              <a:t>Європа</a:t>
            </a:r>
            <a:r>
              <a:rPr lang="ru-RU" dirty="0" smtClean="0"/>
              <a:t> </a:t>
            </a:r>
            <a:r>
              <a:rPr lang="ru-RU" dirty="0"/>
              <a:t>– 21 </a:t>
            </a:r>
            <a:r>
              <a:rPr lang="ru-RU" dirty="0" err="1"/>
              <a:t>травня</a:t>
            </a:r>
            <a:r>
              <a:rPr lang="ru-RU" dirty="0"/>
              <a:t> </a:t>
            </a:r>
          </a:p>
          <a:p>
            <a:r>
              <a:rPr lang="ru-RU" dirty="0" err="1"/>
              <a:t>Північна</a:t>
            </a:r>
            <a:r>
              <a:rPr lang="ru-RU" dirty="0"/>
              <a:t> Америка, </a:t>
            </a:r>
            <a:r>
              <a:rPr lang="ru-RU" dirty="0" err="1"/>
              <a:t>Близький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, </a:t>
            </a:r>
            <a:r>
              <a:rPr lang="ru-RU" dirty="0" err="1"/>
              <a:t>Австралія</a:t>
            </a:r>
            <a:r>
              <a:rPr lang="ru-RU" dirty="0"/>
              <a:t> - 15 </a:t>
            </a:r>
            <a:r>
              <a:rPr lang="ru-RU" dirty="0" err="1"/>
              <a:t>квітня</a:t>
            </a:r>
            <a:r>
              <a:rPr lang="ru-RU" dirty="0"/>
              <a:t> </a:t>
            </a:r>
          </a:p>
          <a:p>
            <a:r>
              <a:rPr lang="ru-RU" dirty="0" err="1"/>
              <a:t>Докладніша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: </a:t>
            </a:r>
          </a:p>
          <a:p>
            <a:r>
              <a:rPr lang="ru-RU" dirty="0"/>
              <a:t>на </a:t>
            </a:r>
            <a:r>
              <a:rPr lang="ru-RU" dirty="0" err="1"/>
              <a:t>сайті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www.osvita.org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47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597" y="15115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en-US" sz="2000" b="1" dirty="0"/>
              <a:t>DAAD/OSI (OSI - Open Society Institute)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692223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dirty="0" err="1"/>
              <a:t>Німецька</a:t>
            </a:r>
            <a:r>
              <a:rPr lang="ru-RU" dirty="0"/>
              <a:t> служба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обмінів</a:t>
            </a:r>
            <a:r>
              <a:rPr lang="ru-RU" dirty="0"/>
              <a:t> (</a:t>
            </a:r>
            <a:r>
              <a:rPr lang="en-US" dirty="0"/>
              <a:t>DAAD) </a:t>
            </a:r>
            <a:r>
              <a:rPr lang="ru-RU" dirty="0"/>
              <a:t>та Фонд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(</a:t>
            </a:r>
            <a:r>
              <a:rPr lang="en-US" dirty="0"/>
              <a:t>OSF)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стипендійну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для </a:t>
            </a:r>
            <a:r>
              <a:rPr lang="ru-RU" dirty="0" err="1"/>
              <a:t>випускників</a:t>
            </a:r>
            <a:r>
              <a:rPr lang="ru-RU" dirty="0"/>
              <a:t> та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ВНЗ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гуманітарних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суспільних</a:t>
            </a:r>
            <a:r>
              <a:rPr lang="ru-RU" dirty="0"/>
              <a:t> наук з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Кавказу,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Молдови</a:t>
            </a:r>
            <a:r>
              <a:rPr lang="ru-RU" dirty="0"/>
              <a:t> та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en-US" dirty="0"/>
              <a:t>DAAD </a:t>
            </a:r>
            <a:r>
              <a:rPr lang="ru-RU" dirty="0"/>
              <a:t>та </a:t>
            </a:r>
            <a:r>
              <a:rPr lang="en-US" dirty="0"/>
              <a:t>OSF </a:t>
            </a:r>
            <a:r>
              <a:rPr lang="ru-RU" dirty="0"/>
              <a:t>з метою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магістратурі</a:t>
            </a:r>
            <a:r>
              <a:rPr lang="ru-RU" dirty="0"/>
              <a:t>, </a:t>
            </a:r>
            <a:r>
              <a:rPr lang="ru-RU" dirty="0" err="1"/>
              <a:t>аспірантурі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у </a:t>
            </a:r>
            <a:r>
              <a:rPr lang="ru-RU" dirty="0" err="1"/>
              <a:t>німецьких</a:t>
            </a:r>
            <a:r>
              <a:rPr lang="ru-RU" dirty="0"/>
              <a:t> ВНЗ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 err="1"/>
              <a:t>Тривалість</a:t>
            </a:r>
            <a:r>
              <a:rPr lang="ru-RU" b="1" dirty="0"/>
              <a:t> </a:t>
            </a:r>
            <a:r>
              <a:rPr lang="ru-RU" b="1" dirty="0" err="1"/>
              <a:t>стипендії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для </a:t>
            </a:r>
            <a:r>
              <a:rPr lang="ru-RU" dirty="0" err="1"/>
              <a:t>навчання</a:t>
            </a:r>
            <a:r>
              <a:rPr lang="ru-RU" dirty="0"/>
              <a:t> на максимально </a:t>
            </a:r>
            <a:r>
              <a:rPr lang="ru-RU" dirty="0" err="1"/>
              <a:t>дворічних</a:t>
            </a:r>
            <a:r>
              <a:rPr lang="ru-RU" dirty="0"/>
              <a:t> </a:t>
            </a:r>
            <a:r>
              <a:rPr lang="ru-RU" dirty="0" err="1"/>
              <a:t>магістерських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, на </a:t>
            </a:r>
            <a:r>
              <a:rPr lang="ru-RU" dirty="0" err="1"/>
              <a:t>трирічну</a:t>
            </a:r>
            <a:r>
              <a:rPr lang="ru-RU" dirty="0"/>
              <a:t> </a:t>
            </a:r>
            <a:r>
              <a:rPr lang="ru-RU" dirty="0" err="1"/>
              <a:t>аспірантуру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, яке </a:t>
            </a:r>
            <a:r>
              <a:rPr lang="ru-RU" dirty="0" err="1"/>
              <a:t>розподіляється</a:t>
            </a:r>
            <a:r>
              <a:rPr lang="ru-RU" dirty="0"/>
              <a:t> на два </a:t>
            </a:r>
            <a:r>
              <a:rPr lang="ru-RU" dirty="0" err="1"/>
              <a:t>періоди</a:t>
            </a:r>
            <a:r>
              <a:rPr lang="ru-RU" dirty="0"/>
              <a:t> по три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два роки </a:t>
            </a:r>
            <a:r>
              <a:rPr lang="ru-RU" dirty="0" err="1"/>
              <a:t>поспіль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 err="1"/>
              <a:t>Розмір</a:t>
            </a:r>
            <a:r>
              <a:rPr lang="ru-RU" b="1" dirty="0"/>
              <a:t> </a:t>
            </a:r>
            <a:r>
              <a:rPr lang="ru-RU" b="1" dirty="0" err="1"/>
              <a:t>стипендії</a:t>
            </a:r>
            <a:r>
              <a:rPr lang="ru-RU" b="1" dirty="0"/>
              <a:t>: </a:t>
            </a:r>
            <a:endParaRPr lang="ru-RU" dirty="0"/>
          </a:p>
          <a:p>
            <a:r>
              <a:rPr lang="ru-RU" dirty="0"/>
              <a:t>Студентам </a:t>
            </a:r>
            <a:r>
              <a:rPr lang="ru-RU" dirty="0" err="1"/>
              <a:t>магістерських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: 750 </a:t>
            </a:r>
            <a:r>
              <a:rPr lang="ru-RU" dirty="0" err="1"/>
              <a:t>євро</a:t>
            </a:r>
            <a:r>
              <a:rPr lang="ru-RU" dirty="0"/>
              <a:t> </a:t>
            </a:r>
            <a:r>
              <a:rPr lang="ru-RU" dirty="0" err="1"/>
              <a:t>щомісячно</a:t>
            </a:r>
            <a:r>
              <a:rPr lang="ru-RU" dirty="0"/>
              <a:t>. </a:t>
            </a:r>
          </a:p>
          <a:p>
            <a:r>
              <a:rPr lang="ru-RU" dirty="0" err="1"/>
              <a:t>Аспірантам</a:t>
            </a:r>
            <a:r>
              <a:rPr lang="ru-RU" dirty="0"/>
              <a:t>: 1000 </a:t>
            </a:r>
            <a:r>
              <a:rPr lang="ru-RU" dirty="0" err="1"/>
              <a:t>євро</a:t>
            </a:r>
            <a:r>
              <a:rPr lang="ru-RU" dirty="0"/>
              <a:t> </a:t>
            </a:r>
            <a:r>
              <a:rPr lang="ru-RU" dirty="0" err="1"/>
              <a:t>щомісячно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оплачується</a:t>
            </a:r>
            <a:r>
              <a:rPr lang="ru-RU" dirty="0"/>
              <a:t> </a:t>
            </a:r>
            <a:r>
              <a:rPr lang="ru-RU" dirty="0" err="1"/>
              <a:t>проїзд</a:t>
            </a:r>
            <a:r>
              <a:rPr lang="ru-RU" dirty="0"/>
              <a:t> та,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та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885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Окремі</a:t>
            </a:r>
            <a:r>
              <a:rPr lang="ru-RU" b="1" dirty="0"/>
              <a:t> </a:t>
            </a:r>
            <a:r>
              <a:rPr lang="ru-RU" b="1" dirty="0" err="1"/>
              <a:t>спеціальні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участі</a:t>
            </a:r>
            <a:r>
              <a:rPr lang="ru-RU" b="1" dirty="0"/>
              <a:t> у </a:t>
            </a:r>
            <a:r>
              <a:rPr lang="ru-RU" b="1" dirty="0" err="1"/>
              <a:t>програмі</a:t>
            </a:r>
            <a:r>
              <a:rPr lang="ru-RU" b="1" dirty="0"/>
              <a:t> </a:t>
            </a:r>
            <a:r>
              <a:rPr lang="en-US" b="1" dirty="0"/>
              <a:t>DAAD/OSI </a:t>
            </a:r>
            <a:r>
              <a:rPr lang="ru-RU" b="1" dirty="0" err="1"/>
              <a:t>викладені</a:t>
            </a:r>
            <a:r>
              <a:rPr lang="ru-RU" b="1" dirty="0"/>
              <a:t> тут </a:t>
            </a:r>
            <a:r>
              <a:rPr lang="ru-RU" dirty="0"/>
              <a:t>(</a:t>
            </a:r>
            <a:r>
              <a:rPr lang="ru-RU" dirty="0" err="1"/>
              <a:t>англійською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):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www.daad.org.ua/files/DAAD-OSI eligibility.doc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err="1"/>
              <a:t>Магістерські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(максимально 2 роки) </a:t>
            </a:r>
            <a:endParaRPr lang="ru-RU" dirty="0"/>
          </a:p>
          <a:p>
            <a:r>
              <a:rPr lang="ru-RU" dirty="0" err="1"/>
              <a:t>Зацікавлені</a:t>
            </a:r>
            <a:r>
              <a:rPr lang="ru-RU" dirty="0"/>
              <a:t> у </a:t>
            </a:r>
            <a:r>
              <a:rPr lang="ru-RU" dirty="0" err="1"/>
              <a:t>післядипломному</a:t>
            </a:r>
            <a:r>
              <a:rPr lang="ru-RU" dirty="0"/>
              <a:t> </a:t>
            </a:r>
            <a:r>
              <a:rPr lang="ru-RU" dirty="0" err="1"/>
              <a:t>навчанні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заяви на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Бремен </a:t>
            </a:r>
          </a:p>
          <a:p>
            <a:r>
              <a:rPr lang="ru-RU" dirty="0" err="1"/>
              <a:t>Європейське</a:t>
            </a:r>
            <a:r>
              <a:rPr lang="ru-RU" dirty="0"/>
              <a:t> та </a:t>
            </a:r>
            <a:r>
              <a:rPr lang="ru-RU" dirty="0" err="1"/>
              <a:t>міжнародне</a:t>
            </a:r>
            <a:r>
              <a:rPr lang="ru-RU" dirty="0"/>
              <a:t> право </a:t>
            </a:r>
          </a:p>
          <a:p>
            <a:r>
              <a:rPr lang="en-US" dirty="0"/>
              <a:t>www.europarecht.uni-bremen.de/startframeset1024.html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Йена </a:t>
            </a:r>
          </a:p>
          <a:p>
            <a:r>
              <a:rPr lang="ru-RU" dirty="0" err="1"/>
              <a:t>Приватне</a:t>
            </a:r>
            <a:r>
              <a:rPr lang="ru-RU" dirty="0"/>
              <a:t> та </a:t>
            </a:r>
            <a:r>
              <a:rPr lang="ru-RU" dirty="0" err="1"/>
              <a:t>публічне</a:t>
            </a:r>
            <a:r>
              <a:rPr lang="ru-RU" dirty="0"/>
              <a:t> </a:t>
            </a:r>
            <a:r>
              <a:rPr lang="ru-RU" dirty="0" err="1"/>
              <a:t>господарське</a:t>
            </a:r>
            <a:r>
              <a:rPr lang="ru-RU" dirty="0"/>
              <a:t> право </a:t>
            </a:r>
          </a:p>
          <a:p>
            <a:r>
              <a:rPr lang="en-US" dirty="0" smtClean="0">
                <a:hlinkClick r:id="rId3"/>
              </a:rPr>
              <a:t>www.uni-jena.de/Privates_Oeffentliches_Wirtschaftsrecht.html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</a:t>
            </a:r>
            <a:r>
              <a:rPr lang="ru-RU" dirty="0" err="1"/>
              <a:t>Кіль</a:t>
            </a:r>
            <a:r>
              <a:rPr lang="ru-RU" dirty="0"/>
              <a:t> </a:t>
            </a:r>
          </a:p>
          <a:p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en-US" dirty="0"/>
              <a:t>LL.M. </a:t>
            </a:r>
          </a:p>
          <a:p>
            <a:r>
              <a:rPr lang="en-US" dirty="0"/>
              <a:t>www.jura.uni-kiel.de/Internationales/ll.m.-programm-deutsch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Заарланду</a:t>
            </a:r>
            <a:r>
              <a:rPr lang="ru-RU" dirty="0"/>
              <a:t> </a:t>
            </a:r>
          </a:p>
          <a:p>
            <a:r>
              <a:rPr lang="ru-RU" dirty="0" err="1"/>
              <a:t>Європейська</a:t>
            </a:r>
            <a:r>
              <a:rPr lang="ru-RU" dirty="0"/>
              <a:t>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</a:p>
          <a:p>
            <a:r>
              <a:rPr lang="en-US" dirty="0"/>
              <a:t>www.uni-saarland.de/de/campus/studium/studienangebot/az/euin.html </a:t>
            </a:r>
          </a:p>
          <a:p>
            <a:r>
              <a:rPr lang="ru-RU" dirty="0"/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298316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Якобс-</a:t>
            </a:r>
            <a:r>
              <a:rPr lang="ru-RU" dirty="0" err="1"/>
              <a:t>Університет</a:t>
            </a:r>
            <a:r>
              <a:rPr lang="ru-RU" dirty="0"/>
              <a:t> м. Бремен, </a:t>
            </a:r>
            <a:r>
              <a:rPr lang="ru-RU" dirty="0" err="1"/>
              <a:t>Університет</a:t>
            </a:r>
            <a:r>
              <a:rPr lang="ru-RU" dirty="0"/>
              <a:t> м. Бремен </a:t>
            </a:r>
          </a:p>
          <a:p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: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(</a:t>
            </a:r>
            <a:r>
              <a:rPr lang="en-US" dirty="0"/>
              <a:t>Global Governance) </a:t>
            </a:r>
            <a:r>
              <a:rPr lang="ru-RU" dirty="0"/>
              <a:t>та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</a:p>
          <a:p>
            <a:r>
              <a:rPr lang="en-US" dirty="0"/>
              <a:t>www.ir-bremen.de/international-relations/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• </a:t>
            </a:r>
            <a:r>
              <a:rPr lang="ru-RU" dirty="0" err="1"/>
              <a:t>Католицький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м. </a:t>
            </a:r>
            <a:r>
              <a:rPr lang="ru-RU" dirty="0" err="1"/>
              <a:t>Айхштетт-Інгольштадт</a:t>
            </a:r>
            <a:r>
              <a:rPr lang="ru-RU" dirty="0"/>
              <a:t> </a:t>
            </a:r>
          </a:p>
          <a:p>
            <a:r>
              <a:rPr lang="ru-RU" dirty="0" err="1"/>
              <a:t>Мастерська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з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(MIB) </a:t>
            </a:r>
          </a:p>
          <a:p>
            <a:r>
              <a:rPr lang="en-US" dirty="0"/>
              <a:t>www.kueichstaett.de/studieninteressenten/studienangebot/nachabschluss/postgraduale_studiengaenge/master_nicht_konsekutiv/internationale_beziehungen_mib/allgemeine_informationen/?L=0%2F%2Findex.php%3Foption%3Dcom_agora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• ВНЗ прикладного </a:t>
            </a:r>
            <a:r>
              <a:rPr lang="ru-RU" dirty="0" err="1"/>
              <a:t>напряму</a:t>
            </a:r>
            <a:r>
              <a:rPr lang="ru-RU" dirty="0"/>
              <a:t> м. </a:t>
            </a:r>
            <a:r>
              <a:rPr lang="ru-RU" dirty="0" err="1"/>
              <a:t>Фульда</a:t>
            </a:r>
            <a:r>
              <a:rPr lang="ru-RU" dirty="0"/>
              <a:t> </a:t>
            </a:r>
          </a:p>
          <a:p>
            <a:r>
              <a:rPr lang="ru-RU" dirty="0" err="1"/>
              <a:t>Міжкультурні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(</a:t>
            </a:r>
            <a:r>
              <a:rPr lang="en-US" dirty="0"/>
              <a:t>ICEUS) </a:t>
            </a:r>
          </a:p>
          <a:p>
            <a:r>
              <a:rPr lang="en-US" dirty="0" smtClean="0">
                <a:hlinkClick r:id="rId2"/>
              </a:rPr>
              <a:t>www.fh-fulda.de/iceus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Гамбург </a:t>
            </a:r>
          </a:p>
          <a:p>
            <a:r>
              <a:rPr lang="ru-RU" dirty="0" err="1"/>
              <a:t>Магістерська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"</a:t>
            </a:r>
            <a:r>
              <a:rPr lang="en-US" dirty="0"/>
              <a:t>European and European Legal Studies" </a:t>
            </a:r>
          </a:p>
          <a:p>
            <a:r>
              <a:rPr lang="en-US" dirty="0"/>
              <a:t>www.jura.uni-hamburg.de/postgraduierte/graduiertenprogramme/european-and-european-legal-studies/ 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298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292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Магдебург 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миру та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</a:p>
          <a:p>
            <a:r>
              <a:rPr lang="en-US" dirty="0"/>
              <a:t>http://www.unimagdeburg.de/studium/inhalt/studienangebot/friedens_und_konfliktforschung.html</a:t>
            </a:r>
            <a:endParaRPr lang="ru-RU" dirty="0"/>
          </a:p>
          <a:p>
            <a:endParaRPr lang="ru-RU" dirty="0" smtClean="0"/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Марбург </a:t>
            </a:r>
          </a:p>
          <a:p>
            <a:r>
              <a:rPr lang="ru-RU" dirty="0" err="1"/>
              <a:t>Дослідження</a:t>
            </a:r>
            <a:r>
              <a:rPr lang="ru-RU" dirty="0"/>
              <a:t> миру та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</a:p>
          <a:p>
            <a:r>
              <a:rPr lang="en-US" dirty="0"/>
              <a:t>http://www.uni-marburg.de/studium/studienangebot/master/m-frukon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• </a:t>
            </a:r>
            <a:r>
              <a:rPr lang="ru-RU" dirty="0" err="1"/>
              <a:t>Університет</a:t>
            </a:r>
            <a:r>
              <a:rPr lang="ru-RU" dirty="0"/>
              <a:t> м. </a:t>
            </a:r>
            <a:r>
              <a:rPr lang="ru-RU" dirty="0" err="1"/>
              <a:t>Регенсбург</a:t>
            </a:r>
            <a:r>
              <a:rPr lang="ru-RU" dirty="0"/>
              <a:t> </a:t>
            </a:r>
          </a:p>
          <a:p>
            <a:r>
              <a:rPr lang="ru-RU" dirty="0" err="1"/>
              <a:t>Східно-західні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</a:t>
            </a:r>
          </a:p>
          <a:p>
            <a:r>
              <a:rPr lang="en-US" dirty="0"/>
              <a:t>www.uni-regensburg.de/studium/studienfachinformationen/medien/master/ost-west-studien-ma.pdf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•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м. </a:t>
            </a:r>
            <a:r>
              <a:rPr lang="ru-RU" dirty="0" err="1"/>
              <a:t>Берлін</a:t>
            </a:r>
            <a:r>
              <a:rPr lang="ru-RU" dirty="0"/>
              <a:t> </a:t>
            </a:r>
          </a:p>
          <a:p>
            <a:r>
              <a:rPr lang="ru-RU" dirty="0" err="1"/>
              <a:t>Історичні</a:t>
            </a:r>
            <a:r>
              <a:rPr lang="ru-RU" dirty="0"/>
              <a:t> науки з </a:t>
            </a:r>
            <a:r>
              <a:rPr lang="ru-RU" dirty="0" err="1"/>
              <a:t>орієнтацією</a:t>
            </a:r>
            <a:r>
              <a:rPr lang="ru-RU" dirty="0"/>
              <a:t> на </a:t>
            </a:r>
            <a:r>
              <a:rPr lang="ru-RU" dirty="0" err="1"/>
              <a:t>історію</a:t>
            </a:r>
            <a:r>
              <a:rPr lang="ru-RU" dirty="0"/>
              <a:t> 19-20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</a:p>
          <a:p>
            <a:r>
              <a:rPr lang="en-US" dirty="0"/>
              <a:t>www.fuberlin.de/studium/studienangebot/master/geschichte_19u20jahrhundert_profil/index.html </a:t>
            </a:r>
            <a:endParaRPr lang="ru-RU" dirty="0" smtClean="0"/>
          </a:p>
          <a:p>
            <a:endParaRPr lang="en-US" dirty="0"/>
          </a:p>
          <a:p>
            <a:r>
              <a:rPr lang="ru-RU" dirty="0"/>
              <a:t>• Якобс-</a:t>
            </a:r>
            <a:r>
              <a:rPr lang="ru-RU" dirty="0" err="1"/>
              <a:t>Університет</a:t>
            </a:r>
            <a:r>
              <a:rPr lang="ru-RU" dirty="0"/>
              <a:t> м. Бремен </a:t>
            </a:r>
          </a:p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</a:p>
          <a:p>
            <a:r>
              <a:rPr lang="en-US" dirty="0"/>
              <a:t>http://www.jacobs-university.de/mgh-program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9036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b="1" dirty="0" err="1"/>
              <a:t>Спеціальна</a:t>
            </a:r>
            <a:r>
              <a:rPr lang="ru-RU" sz="2000" b="1" dirty="0"/>
              <a:t> </a:t>
            </a:r>
            <a:r>
              <a:rPr lang="ru-RU" sz="2000" b="1" dirty="0" err="1"/>
              <a:t>американська</a:t>
            </a:r>
            <a:r>
              <a:rPr lang="ru-RU" sz="2000" b="1" dirty="0"/>
              <a:t> </a:t>
            </a:r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ділових</a:t>
            </a:r>
            <a:r>
              <a:rPr lang="ru-RU" sz="2000" b="1" dirty="0"/>
              <a:t> </a:t>
            </a:r>
            <a:r>
              <a:rPr lang="ru-RU" sz="2000" b="1" dirty="0" err="1"/>
              <a:t>стажувань</a:t>
            </a:r>
            <a:r>
              <a:rPr lang="ru-RU" sz="2000" b="1" dirty="0"/>
              <a:t> SABIT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163" y="83671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 err="1"/>
              <a:t>Дедлайн</a:t>
            </a:r>
            <a:r>
              <a:rPr lang="ru-RU" dirty="0"/>
              <a:t>: </a:t>
            </a:r>
          </a:p>
          <a:p>
            <a:r>
              <a:rPr lang="ru-RU" dirty="0"/>
              <a:t>11.04.2014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980728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dirty="0" err="1" smtClean="0"/>
              <a:t>Спеціальна</a:t>
            </a:r>
            <a:r>
              <a:rPr lang="ru-RU" dirty="0" smtClean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стажувань</a:t>
            </a:r>
            <a:r>
              <a:rPr lang="ru-RU" dirty="0"/>
              <a:t> “САБІТ”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США, в рамках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 smtClean="0"/>
              <a:t>успішно</a:t>
            </a:r>
            <a:r>
              <a:rPr lang="ru-RU" dirty="0" smtClean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5200 </a:t>
            </a:r>
            <a:r>
              <a:rPr lang="ru-RU" dirty="0" err="1"/>
              <a:t>менеджерів</a:t>
            </a:r>
            <a:r>
              <a:rPr lang="ru-RU" dirty="0"/>
              <a:t> і </a:t>
            </a:r>
            <a:r>
              <a:rPr lang="ru-RU" dirty="0" err="1"/>
              <a:t>вчених</a:t>
            </a:r>
            <a:r>
              <a:rPr lang="ru-RU" dirty="0"/>
              <a:t> з </a:t>
            </a:r>
            <a:r>
              <a:rPr lang="ru-RU" dirty="0" err="1"/>
              <a:t>країн</a:t>
            </a:r>
            <a:r>
              <a:rPr lang="ru-RU" dirty="0"/>
              <a:t> СНД, </a:t>
            </a:r>
            <a:r>
              <a:rPr lang="ru-RU" dirty="0" err="1"/>
              <a:t>розробила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«Права на </a:t>
            </a:r>
            <a:r>
              <a:rPr lang="ru-RU" dirty="0" err="1"/>
              <a:t>інтелектуальну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: трансфер і </a:t>
            </a:r>
            <a:r>
              <a:rPr lang="ru-RU" dirty="0" err="1"/>
              <a:t>комерціалізація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3068960"/>
            <a:ext cx="86445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/>
            <a:r>
              <a:rPr lang="ru-RU" b="1" dirty="0" err="1"/>
              <a:t>Загальні</a:t>
            </a:r>
            <a:r>
              <a:rPr lang="ru-RU" b="1" dirty="0"/>
              <a:t> </a:t>
            </a:r>
            <a:r>
              <a:rPr lang="ru-RU" b="1" dirty="0" err="1"/>
              <a:t>цілі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включають</a:t>
            </a:r>
            <a:r>
              <a:rPr lang="ru-RU" b="1" dirty="0"/>
              <a:t> в себе: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про систему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прав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в США,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актуальних</a:t>
            </a:r>
            <a:r>
              <a:rPr lang="ru-RU" dirty="0"/>
              <a:t> проблем і </a:t>
            </a:r>
            <a:r>
              <a:rPr lang="ru-RU" dirty="0" err="1"/>
              <a:t>питань</a:t>
            </a:r>
            <a:r>
              <a:rPr lang="ru-RU" dirty="0"/>
              <a:t>, та-ких як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авторських</a:t>
            </a:r>
            <a:r>
              <a:rPr lang="ru-RU" dirty="0"/>
              <a:t> прав і контрабандна </a:t>
            </a:r>
            <a:r>
              <a:rPr lang="ru-RU" dirty="0" err="1"/>
              <a:t>продукція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комерціалізації</a:t>
            </a:r>
            <a:r>
              <a:rPr lang="ru-RU" dirty="0"/>
              <a:t> та трансферу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в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, дер-</a:t>
            </a:r>
            <a:r>
              <a:rPr lang="ru-RU" dirty="0" err="1"/>
              <a:t>жавних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 та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компаніях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0676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813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Європейського</a:t>
            </a:r>
            <a:r>
              <a:rPr lang="ru-RU" sz="2000" b="1" dirty="0"/>
              <a:t> </a:t>
            </a:r>
            <a:r>
              <a:rPr lang="ru-RU" sz="2000" b="1" dirty="0" err="1"/>
              <a:t>університету</a:t>
            </a:r>
            <a:r>
              <a:rPr lang="ru-RU" sz="2000" b="1" dirty="0"/>
              <a:t> </a:t>
            </a:r>
            <a:r>
              <a:rPr lang="ru-RU" sz="2000" b="1" dirty="0" err="1"/>
              <a:t>Віадріна</a:t>
            </a:r>
            <a:r>
              <a:rPr lang="ru-RU" sz="2000" b="1" dirty="0"/>
              <a:t>, </a:t>
            </a:r>
            <a:r>
              <a:rPr lang="ru-RU" sz="2000" b="1" dirty="0" err="1"/>
              <a:t>Німеччина</a:t>
            </a:r>
            <a:r>
              <a:rPr lang="ru-RU" sz="20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uk-UA" dirty="0" smtClean="0"/>
              <a:t>Є</a:t>
            </a:r>
            <a:r>
              <a:rPr lang="ru-RU" dirty="0" err="1" smtClean="0"/>
              <a:t>вропейський</a:t>
            </a:r>
            <a:r>
              <a:rPr lang="ru-RU" dirty="0" smtClean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Віадріна</a:t>
            </a:r>
            <a:r>
              <a:rPr lang="ru-RU" dirty="0"/>
              <a:t> (м. Франкфурт-на-</a:t>
            </a:r>
            <a:r>
              <a:rPr lang="ru-RU" dirty="0" err="1"/>
              <a:t>Одері</a:t>
            </a:r>
            <a:r>
              <a:rPr lang="ru-RU" dirty="0"/>
              <a:t>)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 smtClean="0"/>
              <a:t>стипендії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випускників</a:t>
            </a:r>
            <a:r>
              <a:rPr lang="ru-RU" dirty="0"/>
              <a:t> для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магістерських</a:t>
            </a:r>
            <a:r>
              <a:rPr lang="ru-RU" dirty="0"/>
              <a:t> </a:t>
            </a:r>
            <a:r>
              <a:rPr lang="ru-RU" dirty="0" err="1" smtClean="0"/>
              <a:t>програмах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dirty="0" err="1"/>
              <a:t>Магістерські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 smtClean="0"/>
              <a:t>:</a:t>
            </a:r>
          </a:p>
          <a:p>
            <a:endParaRPr lang="ru-RU" b="1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 за </a:t>
            </a:r>
            <a:r>
              <a:rPr lang="ru-RU" dirty="0" err="1"/>
              <a:t>спеціальностями</a:t>
            </a:r>
            <a:r>
              <a:rPr lang="ru-RU" dirty="0"/>
              <a:t>: право, </a:t>
            </a:r>
            <a:r>
              <a:rPr lang="ru-RU" dirty="0" err="1"/>
              <a:t>культурологія</a:t>
            </a:r>
            <a:r>
              <a:rPr lang="ru-RU" dirty="0"/>
              <a:t>, </a:t>
            </a:r>
            <a:r>
              <a:rPr lang="ru-RU" dirty="0" err="1"/>
              <a:t>економіка</a:t>
            </a:r>
            <a:r>
              <a:rPr lang="ru-RU" dirty="0"/>
              <a:t> та </a:t>
            </a:r>
            <a:r>
              <a:rPr lang="ru-RU" dirty="0" err="1"/>
              <a:t>політологія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/>
              <a:t>бізнес-адміністрування</a:t>
            </a:r>
            <a:r>
              <a:rPr lang="ru-RU" dirty="0"/>
              <a:t> за </a:t>
            </a:r>
            <a:r>
              <a:rPr lang="ru-RU" dirty="0" err="1" smtClean="0"/>
              <a:t>напрямами</a:t>
            </a:r>
            <a:r>
              <a:rPr lang="ru-RU" dirty="0"/>
              <a:t>: </a:t>
            </a:r>
            <a:r>
              <a:rPr lang="ru-RU" dirty="0" err="1"/>
              <a:t>фінанси</a:t>
            </a:r>
            <a:r>
              <a:rPr lang="ru-RU" dirty="0"/>
              <a:t>, </a:t>
            </a:r>
            <a:r>
              <a:rPr lang="ru-RU" dirty="0" err="1"/>
              <a:t>бухгалтерська</a:t>
            </a:r>
            <a:r>
              <a:rPr lang="ru-RU" dirty="0"/>
              <a:t> справа, </a:t>
            </a:r>
            <a:r>
              <a:rPr lang="ru-RU" dirty="0" err="1" smtClean="0"/>
              <a:t>систематичний</a:t>
            </a:r>
            <a:r>
              <a:rPr lang="ru-RU" dirty="0" smtClean="0"/>
              <a:t> </a:t>
            </a:r>
            <a:r>
              <a:rPr lang="ru-RU" dirty="0"/>
              <a:t>контроль та </a:t>
            </a:r>
            <a:r>
              <a:rPr lang="ru-RU" dirty="0" err="1"/>
              <a:t>оподаткування</a:t>
            </a:r>
            <a:r>
              <a:rPr lang="ru-RU" dirty="0"/>
              <a:t>; </a:t>
            </a:r>
            <a:r>
              <a:rPr lang="ru-RU" dirty="0" err="1"/>
              <a:t>фінанси</a:t>
            </a:r>
            <a:r>
              <a:rPr lang="ru-RU" dirty="0"/>
              <a:t> та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 smtClean="0"/>
              <a:t>економіка</a:t>
            </a:r>
            <a:r>
              <a:rPr lang="ru-RU" dirty="0" smtClean="0"/>
              <a:t>;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операційний</a:t>
            </a:r>
            <a:r>
              <a:rPr lang="ru-RU" dirty="0"/>
              <a:t> менеджмент; </a:t>
            </a:r>
            <a:r>
              <a:rPr lang="ru-RU" dirty="0" smtClean="0"/>
              <a:t>менеджмент </a:t>
            </a:r>
            <a:r>
              <a:rPr lang="ru-RU" dirty="0"/>
              <a:t>та маркетинг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 smtClean="0"/>
              <a:t>Європиж</a:t>
            </a:r>
            <a:endParaRPr lang="ru-RU" dirty="0"/>
          </a:p>
          <a:p>
            <a:pPr algn="just"/>
            <a:r>
              <a:rPr lang="ru-RU" dirty="0" smtClean="0"/>
              <a:t>- Культура </a:t>
            </a:r>
            <a:r>
              <a:rPr lang="ru-RU" dirty="0"/>
              <a:t>та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та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Соціокультурні</a:t>
            </a:r>
            <a:r>
              <a:rPr lang="ru-RU" dirty="0" smtClean="0"/>
              <a:t> </a:t>
            </a:r>
            <a:r>
              <a:rPr lang="ru-RU" dirty="0" err="1"/>
              <a:t>студії</a:t>
            </a:r>
            <a:r>
              <a:rPr lang="ru-RU" dirty="0"/>
              <a:t> 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/>
              <a:t>комунікації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Магістр</a:t>
            </a:r>
            <a:r>
              <a:rPr lang="ru-RU" dirty="0" smtClean="0"/>
              <a:t> </a:t>
            </a:r>
            <a:r>
              <a:rPr lang="ru-RU" dirty="0"/>
              <a:t>права; </a:t>
            </a:r>
            <a:endParaRPr lang="ru-RU" dirty="0" smtClean="0"/>
          </a:p>
          <a:p>
            <a:pPr algn="just"/>
            <a:r>
              <a:rPr lang="uk-UA" dirty="0" smtClean="0"/>
              <a:t>- </a:t>
            </a:r>
            <a:r>
              <a:rPr lang="en-US" dirty="0" smtClean="0"/>
              <a:t>LLM</a:t>
            </a:r>
            <a:r>
              <a:rPr lang="en-US" dirty="0"/>
              <a:t>, </a:t>
            </a:r>
            <a:r>
              <a:rPr lang="ru-RU" dirty="0" err="1"/>
              <a:t>додаткове</a:t>
            </a:r>
            <a:r>
              <a:rPr lang="ru-RU" dirty="0"/>
              <a:t> </a:t>
            </a:r>
            <a:r>
              <a:rPr lang="ru-RU" dirty="0" err="1"/>
              <a:t>післядипломне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 </a:t>
            </a:r>
            <a:r>
              <a:rPr lang="ru-RU" dirty="0" err="1"/>
              <a:t>німецького</a:t>
            </a:r>
            <a:r>
              <a:rPr lang="ru-RU" dirty="0"/>
              <a:t> права для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юристів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65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68" y="5486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Міжнародна програма літніх курсів – 2014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568" y="1700808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Міжнародну програму літніх курсів проводить Східно-середземноморський університет (Північний Кіпр).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Пропонуються мовні курси (англійська, турецька, німецька, французька мови та ін.)</a:t>
            </a:r>
            <a:r>
              <a:rPr lang="en-US" dirty="0" smtClean="0"/>
              <a:t>,</a:t>
            </a:r>
            <a:r>
              <a:rPr lang="uk-UA" dirty="0" smtClean="0"/>
              <a:t> програма підготовки до міжнародних іспитів, курси менеджменту, курси мистецтва і культури, курси для викладачів, курси туризму, банківської справи і фінансів, архітектури, комунікацій, інженерії та ін. </a:t>
            </a:r>
          </a:p>
          <a:p>
            <a:pPr algn="just"/>
            <a:endParaRPr lang="uk-UA" dirty="0" smtClean="0"/>
          </a:p>
          <a:p>
            <a:pPr algn="just"/>
            <a:r>
              <a:rPr lang="uk-UA" b="1" dirty="0" smtClean="0"/>
              <a:t>Ви зможете знайти подробиці цієї програми на </a:t>
            </a:r>
            <a:r>
              <a:rPr lang="en-US" dirty="0" smtClean="0"/>
              <a:t>http://warwick.emu.edu.tr/.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8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436" y="26064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Міжнародна літня </a:t>
            </a:r>
            <a:r>
              <a:rPr lang="uk-UA" sz="2800" b="1" dirty="0" smtClean="0"/>
              <a:t>школа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524" y="1988840"/>
            <a:ext cx="821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Час проведення</a:t>
            </a:r>
            <a:r>
              <a:rPr lang="uk-UA" dirty="0" smtClean="0"/>
              <a:t>: з 23.06.2014 до 06.07.2014 </a:t>
            </a:r>
          </a:p>
          <a:p>
            <a:r>
              <a:rPr lang="uk-UA" b="1" dirty="0" smtClean="0"/>
              <a:t>Тема</a:t>
            </a:r>
            <a:r>
              <a:rPr lang="uk-UA" dirty="0" smtClean="0"/>
              <a:t>: Стійкий розвиток і управління водними ресурсами</a:t>
            </a:r>
          </a:p>
          <a:p>
            <a:r>
              <a:rPr lang="uk-UA" b="1" dirty="0" smtClean="0"/>
              <a:t>Місце проведення</a:t>
            </a:r>
            <a:r>
              <a:rPr lang="uk-UA" dirty="0" smtClean="0"/>
              <a:t>: перший тиждень – м. </a:t>
            </a:r>
            <a:r>
              <a:rPr lang="uk-UA" dirty="0" err="1" smtClean="0"/>
              <a:t>Нітра</a:t>
            </a:r>
            <a:r>
              <a:rPr lang="uk-UA" dirty="0" smtClean="0"/>
              <a:t>, Словаччина;</a:t>
            </a:r>
          </a:p>
          <a:p>
            <a:r>
              <a:rPr lang="uk-UA" dirty="0" smtClean="0"/>
              <a:t>Другий тиждень – м. Гамбург, Німеччина</a:t>
            </a:r>
          </a:p>
          <a:p>
            <a:endParaRPr lang="uk-UA" dirty="0" smtClean="0"/>
          </a:p>
          <a:p>
            <a:r>
              <a:rPr lang="uk-UA" dirty="0" smtClean="0"/>
              <a:t>Лекції в </a:t>
            </a:r>
            <a:r>
              <a:rPr lang="uk-UA" dirty="0" err="1" smtClean="0"/>
              <a:t>Нітрі</a:t>
            </a:r>
            <a:r>
              <a:rPr lang="uk-UA" dirty="0" smtClean="0"/>
              <a:t> проводитимуться на англійській та російській мовах. В Гамбурзі – тільки на англійській мові.</a:t>
            </a:r>
          </a:p>
          <a:p>
            <a:endParaRPr lang="uk-UA" dirty="0"/>
          </a:p>
          <a:p>
            <a:r>
              <a:rPr lang="uk-UA" dirty="0" smtClean="0"/>
              <a:t>Анкети відправляти на </a:t>
            </a:r>
            <a:r>
              <a:rPr lang="en-US" dirty="0" smtClean="0">
                <a:hlinkClick r:id="rId2"/>
              </a:rPr>
              <a:t>vladislav.valach@uniag.sk</a:t>
            </a:r>
            <a:r>
              <a:rPr lang="en-US" dirty="0" smtClean="0"/>
              <a:t> </a:t>
            </a:r>
            <a:r>
              <a:rPr lang="uk-UA" dirty="0" smtClean="0"/>
              <a:t>до 15 березня 2014 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14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4-а Міжнародна Літня Школа з питань Молоді</a:t>
            </a:r>
            <a:r>
              <a:rPr lang="en-US" sz="2200" b="1" dirty="0" smtClean="0"/>
              <a:t> ASECU</a:t>
            </a:r>
            <a:r>
              <a:rPr lang="uk-UA" sz="2200" b="1" dirty="0" smtClean="0"/>
              <a:t> </a:t>
            </a:r>
          </a:p>
          <a:p>
            <a:pPr algn="ctr"/>
            <a:r>
              <a:rPr lang="uk-UA" sz="2200" b="1" dirty="0" smtClean="0"/>
              <a:t>та </a:t>
            </a:r>
          </a:p>
          <a:p>
            <a:pPr algn="ctr"/>
            <a:r>
              <a:rPr lang="uk-UA" sz="2200" b="1" dirty="0" smtClean="0"/>
              <a:t>4-а Міжнародна конференція «Соціально-Економічний Розвиток Регіону в контексті Європейської Інтеграції»</a:t>
            </a:r>
            <a:endParaRPr lang="ru-RU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77281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/>
              <a:t>Жешув</a:t>
            </a:r>
            <a:r>
              <a:rPr lang="uk-UA" b="1" i="1" dirty="0" smtClean="0"/>
              <a:t>, Польща 15-18 липня 2014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8052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Додаткова інформація на сайті </a:t>
            </a:r>
            <a:r>
              <a:rPr lang="en-US" dirty="0" smtClean="0"/>
              <a:t>www.knlb.pl/asecu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70892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30 березня 2014 – подача заявок на участь у Літній школі та конференції, подання тез:  </a:t>
            </a:r>
            <a:r>
              <a:rPr lang="en-US" dirty="0" smtClean="0"/>
              <a:t>www.knlb.pl/asecu</a:t>
            </a:r>
            <a:endParaRPr lang="ru-RU" dirty="0"/>
          </a:p>
          <a:p>
            <a:r>
              <a:rPr lang="uk-UA" dirty="0" smtClean="0"/>
              <a:t>30 травня 2014 – крайній термін подання повних </a:t>
            </a:r>
            <a:r>
              <a:rPr lang="uk-UA" dirty="0" err="1" smtClean="0"/>
              <a:t>статтей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366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Erasmus+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en-US" dirty="0" smtClean="0"/>
              <a:t>Erasmus Plus</a:t>
            </a:r>
            <a:r>
              <a:rPr lang="uk-UA" dirty="0" smtClean="0"/>
              <a:t> починає свою роботу на початку 2014 р., але перші поїздки студенти зможуть здійснювати із вересня 2014 р.</a:t>
            </a:r>
          </a:p>
          <a:p>
            <a:pPr algn="just"/>
            <a:r>
              <a:rPr lang="uk-UA" dirty="0" smtClean="0"/>
              <a:t>Більше 4 млн. людей отримають необхідну фінансову підтримку для навчання, роботи чи участі у волонтерських зарубіжних програмах для розвитку власних професійних навичок.</a:t>
            </a:r>
          </a:p>
          <a:p>
            <a:pPr algn="just"/>
            <a:r>
              <a:rPr lang="uk-UA" dirty="0" smtClean="0"/>
              <a:t>У нову програму </a:t>
            </a:r>
            <a:r>
              <a:rPr lang="en-US" dirty="0"/>
              <a:t>Erasmus Plus</a:t>
            </a:r>
            <a:r>
              <a:rPr lang="uk-UA" dirty="0"/>
              <a:t> </a:t>
            </a:r>
            <a:r>
              <a:rPr lang="uk-UA" dirty="0" smtClean="0"/>
              <a:t>увійдуть існуючі програми ЄС в сфері освіти і підготовки кадрів, в тому числі: програми безперервної освіти</a:t>
            </a:r>
            <a:r>
              <a:rPr lang="en-US" dirty="0" smtClean="0"/>
              <a:t> </a:t>
            </a:r>
            <a:r>
              <a:rPr lang="uk-UA" dirty="0" smtClean="0"/>
              <a:t>(</a:t>
            </a:r>
            <a:r>
              <a:rPr lang="en-US" dirty="0" smtClean="0"/>
              <a:t>Erasmus, Leonardo da Vinci, Comenius, </a:t>
            </a:r>
            <a:r>
              <a:rPr lang="en-US" dirty="0" err="1" smtClean="0"/>
              <a:t>Grundtvig</a:t>
            </a:r>
            <a:r>
              <a:rPr lang="uk-UA" dirty="0" smtClean="0"/>
              <a:t>)</a:t>
            </a:r>
            <a:r>
              <a:rPr lang="en-US" dirty="0" smtClean="0"/>
              <a:t>; </a:t>
            </a:r>
            <a:r>
              <a:rPr lang="uk-UA" dirty="0" smtClean="0"/>
              <a:t>програму </a:t>
            </a:r>
            <a:r>
              <a:rPr lang="en-US" dirty="0" smtClean="0"/>
              <a:t>Youth in Action </a:t>
            </a:r>
            <a:r>
              <a:rPr lang="uk-UA" dirty="0" smtClean="0"/>
              <a:t>і п</a:t>
            </a:r>
            <a:r>
              <a:rPr lang="en-US" dirty="0" smtClean="0"/>
              <a:t>’</a:t>
            </a:r>
            <a:r>
              <a:rPr lang="uk-UA" dirty="0" smtClean="0"/>
              <a:t>ять програм у сфері міжнародного співробітництва (</a:t>
            </a:r>
            <a:r>
              <a:rPr lang="en-US" dirty="0" smtClean="0"/>
              <a:t>Erasmus Mundus, Tempus, Alfa, </a:t>
            </a:r>
            <a:r>
              <a:rPr lang="en-US" dirty="0" err="1" smtClean="0"/>
              <a:t>Edulink</a:t>
            </a:r>
            <a:r>
              <a:rPr lang="uk-UA" dirty="0" smtClean="0"/>
              <a:t> та в сфері співробітництва із промислово розвинутими країнами)</a:t>
            </a:r>
            <a:r>
              <a:rPr lang="en-US" dirty="0" smtClean="0"/>
              <a:t>. </a:t>
            </a:r>
          </a:p>
          <a:p>
            <a:r>
              <a:rPr lang="uk-UA" dirty="0" smtClean="0"/>
              <a:t>Додаткова інформація на:</a:t>
            </a:r>
          </a:p>
          <a:p>
            <a:r>
              <a:rPr lang="en-US" dirty="0" smtClean="0">
                <a:hlinkClick r:id="rId2"/>
              </a:rPr>
              <a:t>http://ec.europa.eu/programmes/erasmus-plus/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0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Програма академічних обмінів ім. </a:t>
            </a:r>
            <a:r>
              <a:rPr lang="uk-UA" sz="2000" b="1" dirty="0" err="1" smtClean="0"/>
              <a:t>Фулбрайта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Стипендії ім. </a:t>
            </a:r>
            <a:r>
              <a:rPr lang="uk-UA" sz="2000" b="1" dirty="0" err="1" smtClean="0"/>
              <a:t>Фулбрайта</a:t>
            </a:r>
            <a:r>
              <a:rPr lang="uk-UA" sz="2000" b="1" dirty="0" smtClean="0"/>
              <a:t> для проведення наукових досліджень в університетах Сполучених Штатів Америки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832" y="1779687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За умовами конкурсу випускники українських вищих навчальних закладів можуть отримати стипендію для навчання на </a:t>
            </a:r>
            <a:r>
              <a:rPr lang="uk-UA" dirty="0" err="1"/>
              <a:t>маґістерському</a:t>
            </a:r>
            <a:r>
              <a:rPr lang="uk-UA" dirty="0"/>
              <a:t> рівні від одного до двох років в американському університеті. У конкурсі можуть брати участь студенти 4-6-х курсів, випускники ВНЗ, молоді спеціалісти, аспіранти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r>
              <a:rPr lang="uk-UA" b="1" dirty="0"/>
              <a:t>Відбір учасників здійснюється на відкритій конкурсній основі: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uk-UA" b="1" dirty="0"/>
              <a:t>I етап:	</a:t>
            </a:r>
            <a:r>
              <a:rPr lang="uk-UA" dirty="0"/>
              <a:t>рецензування робіт </a:t>
            </a:r>
            <a:r>
              <a:rPr lang="ru-RU" dirty="0"/>
              <a:t>(</a:t>
            </a:r>
            <a:r>
              <a:rPr lang="ru-RU" b="1" i="1" dirty="0" err="1"/>
              <a:t>травень</a:t>
            </a:r>
            <a:r>
              <a:rPr lang="ru-RU" b="1" i="1" dirty="0"/>
              <a:t> — </a:t>
            </a:r>
            <a:r>
              <a:rPr lang="ru-RU" b="1" i="1" dirty="0" err="1"/>
              <a:t>червень</a:t>
            </a:r>
            <a:r>
              <a:rPr lang="ru-RU" dirty="0"/>
              <a:t>)</a:t>
            </a:r>
          </a:p>
          <a:p>
            <a:pPr lvl="0"/>
            <a:r>
              <a:rPr lang="uk-UA" b="1" dirty="0"/>
              <a:t>II етап: </a:t>
            </a:r>
            <a:r>
              <a:rPr lang="ru-RU" b="1" dirty="0"/>
              <a:t>	</a:t>
            </a:r>
            <a:r>
              <a:rPr lang="uk-UA" dirty="0"/>
              <a:t>співбесіда </a:t>
            </a:r>
            <a:r>
              <a:rPr lang="ru-RU" dirty="0"/>
              <a:t>(</a:t>
            </a:r>
            <a:r>
              <a:rPr lang="ru-RU" b="1" i="1" dirty="0" err="1"/>
              <a:t>серпень</a:t>
            </a:r>
            <a:r>
              <a:rPr lang="ru-RU" dirty="0"/>
              <a:t>) </a:t>
            </a:r>
            <a:r>
              <a:rPr lang="uk-UA" dirty="0"/>
              <a:t>та тестування </a:t>
            </a:r>
            <a:r>
              <a:rPr lang="ru-RU" dirty="0"/>
              <a:t>(</a:t>
            </a:r>
            <a:r>
              <a:rPr lang="uk-UA" b="1" i="1" dirty="0"/>
              <a:t>жовтень</a:t>
            </a:r>
            <a:r>
              <a:rPr lang="ru-RU" b="1" i="1" dirty="0"/>
              <a:t>-</a:t>
            </a:r>
            <a:r>
              <a:rPr lang="uk-UA" b="1" i="1" dirty="0"/>
              <a:t>листопад</a:t>
            </a:r>
            <a:r>
              <a:rPr lang="uk-UA" dirty="0"/>
              <a:t>)</a:t>
            </a:r>
            <a:endParaRPr lang="ru-RU" dirty="0"/>
          </a:p>
          <a:p>
            <a:pPr lvl="0"/>
            <a:r>
              <a:rPr lang="uk-UA" b="1" dirty="0"/>
              <a:t>III етап:</a:t>
            </a:r>
            <a:r>
              <a:rPr lang="uk-UA" dirty="0"/>
              <a:t> 	затвердження рекомендованих кандидатів комісією у Сполучених  Штатах Америки</a:t>
            </a:r>
            <a:endParaRPr lang="ru-RU" dirty="0"/>
          </a:p>
          <a:p>
            <a:r>
              <a:rPr lang="ru-RU" b="1" dirty="0"/>
              <a:t>                  </a:t>
            </a:r>
            <a:r>
              <a:rPr lang="ru-RU" dirty="0"/>
              <a:t>   </a:t>
            </a:r>
            <a:r>
              <a:rPr lang="uk-UA" dirty="0"/>
              <a:t>      	та вибір університетів для фіналістів програми (</a:t>
            </a:r>
            <a:r>
              <a:rPr lang="uk-UA" b="1" i="1" dirty="0"/>
              <a:t>середина січня </a:t>
            </a:r>
            <a:r>
              <a:rPr lang="uk-UA" b="1" i="1" dirty="0" err="1"/>
              <a:t>–квітень</a:t>
            </a:r>
            <a:r>
              <a:rPr lang="uk-UA" dirty="0"/>
              <a:t>)</a:t>
            </a:r>
            <a:endParaRPr lang="ru-RU" dirty="0"/>
          </a:p>
          <a:p>
            <a:r>
              <a:rPr lang="ru-RU" dirty="0"/>
              <a:t> </a:t>
            </a:r>
          </a:p>
          <a:p>
            <a:pPr algn="just"/>
            <a:r>
              <a:rPr lang="uk-UA" dirty="0" smtClean="0"/>
              <a:t>Документи </a:t>
            </a:r>
            <a:r>
              <a:rPr lang="uk-UA" dirty="0"/>
              <a:t>приймають до</a:t>
            </a:r>
            <a:r>
              <a:rPr lang="uk-UA" b="1" dirty="0"/>
              <a:t> 16 травня </a:t>
            </a:r>
            <a:r>
              <a:rPr lang="uk-UA" dirty="0"/>
              <a:t>щороку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553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Програма для молодих викладачів та дослідників</a:t>
            </a:r>
            <a:endParaRPr lang="ru-RU" sz="2400" dirty="0"/>
          </a:p>
          <a:p>
            <a:pPr algn="ctr"/>
            <a:r>
              <a:rPr lang="en-US" sz="2400" b="1" dirty="0"/>
              <a:t>Fulbright Faculty Development Program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Fulbright Faculty Development Program</a:t>
            </a:r>
            <a:r>
              <a:rPr lang="uk-UA" dirty="0"/>
              <a:t> – дослідницька програма для молодих викладачів та науковців, фахівців з бібліотечної справи та спеціалістів у галузі управління культури. </a:t>
            </a:r>
            <a:endParaRPr lang="ru-RU" dirty="0"/>
          </a:p>
          <a:p>
            <a:pPr algn="just"/>
            <a:r>
              <a:rPr lang="uk-UA" dirty="0"/>
              <a:t>Упродовж одного академічного року учасники Програми проводять індивідуальне дослідження; відвідують  семінари та лекції в якості вільних слухачів; знайомляться з актуальними надбаннями американських університетів у плануванні навчальних програм, розробці курсів та їх викладанні; беруть участь у наукових конференціях та семінарах. </a:t>
            </a:r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ru-RU" dirty="0"/>
          </a:p>
          <a:p>
            <a:r>
              <a:rPr lang="uk-UA" b="1" dirty="0"/>
              <a:t>Документи приймають до 16 травня щороку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358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b="1" dirty="0"/>
              <a:t>ПРОГРАМИ ІМ. ФУЛБРАЙТА В УКРАЇНI</a:t>
            </a:r>
            <a:endParaRPr lang="ru-RU" b="1" dirty="0"/>
          </a:p>
          <a:p>
            <a:r>
              <a:rPr lang="uk-UA" b="1" dirty="0"/>
              <a:t>ЩОРІЧНІ КОНКУРСИ ДЛЯ НАУКОВЦІВ,</a:t>
            </a:r>
            <a:r>
              <a:rPr lang="ru-RU" b="1" dirty="0"/>
              <a:t> ВИКЛАДАЧІВ  ТА ВИПУСКНИКІВ ВНЗ</a:t>
            </a:r>
            <a:r>
              <a:rPr lang="uk-UA" b="1" dirty="0"/>
              <a:t>: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50268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err="1"/>
              <a:t>Обмiн</a:t>
            </a:r>
            <a:r>
              <a:rPr lang="uk-UA" b="1" dirty="0"/>
              <a:t> науковцями та </a:t>
            </a:r>
            <a:r>
              <a:rPr lang="uk-UA" b="1" dirty="0" err="1"/>
              <a:t>дiячами</a:t>
            </a:r>
            <a:r>
              <a:rPr lang="uk-UA" b="1" dirty="0"/>
              <a:t> культури.</a:t>
            </a:r>
            <a:r>
              <a:rPr lang="uk-UA" dirty="0"/>
              <a:t> </a:t>
            </a:r>
            <a:r>
              <a:rPr lang="en-US" b="1" dirty="0"/>
              <a:t>Fulbright Scholar Program</a:t>
            </a:r>
            <a:r>
              <a:rPr lang="uk-UA" b="1" dirty="0"/>
              <a:t>.</a:t>
            </a:r>
            <a:endParaRPr lang="ru-RU" dirty="0"/>
          </a:p>
          <a:p>
            <a:r>
              <a:rPr lang="uk-UA" dirty="0"/>
              <a:t>Програма передбачає проведення досліджень в університетах США на період від чотирьох до дев’яти місяців. У програмі можуть взяти участь кандидати та доктори наук - співробітники та викладачі академічних інститутів, ВНЗ і наукових центрів; аспіранти або здобувачі напередодні захисту, які отримають науковий ступінь до вересня 2010 року; дослідники з без наукового ступеня з досвідом роботи не менше 5 років; діячі культури, фахівці з </a:t>
            </a:r>
            <a:r>
              <a:rPr lang="uk-UA" dirty="0" err="1"/>
              <a:t>бібліотекарства</a:t>
            </a:r>
            <a:r>
              <a:rPr lang="uk-UA" dirty="0"/>
              <a:t> та журналісти, які вільно володіють англійською мовою.</a:t>
            </a:r>
            <a:endParaRPr lang="ru-RU" dirty="0"/>
          </a:p>
          <a:p>
            <a:pPr lvl="0"/>
            <a:r>
              <a:rPr lang="uk-UA" dirty="0"/>
              <a:t>У рамках спільної програми ім. </a:t>
            </a:r>
            <a:r>
              <a:rPr lang="uk-UA" dirty="0" err="1"/>
              <a:t>Фулбрайта</a:t>
            </a:r>
            <a:r>
              <a:rPr lang="uk-UA" dirty="0"/>
              <a:t> та Інституту </a:t>
            </a:r>
            <a:r>
              <a:rPr lang="uk-UA" dirty="0" err="1"/>
              <a:t>Кеннана</a:t>
            </a:r>
            <a:r>
              <a:rPr lang="uk-UA" dirty="0"/>
              <a:t> (</a:t>
            </a:r>
            <a:r>
              <a:rPr lang="en-US" b="1" dirty="0"/>
              <a:t>Fulbright</a:t>
            </a:r>
            <a:r>
              <a:rPr lang="uk-UA" b="1" dirty="0"/>
              <a:t>-</a:t>
            </a:r>
            <a:r>
              <a:rPr lang="en-US" b="1" dirty="0"/>
              <a:t>Kennan Program</a:t>
            </a:r>
            <a:r>
              <a:rPr lang="uk-UA" dirty="0"/>
              <a:t>) дослідники у галузі політології, державного управління, дослідження проблем розбудови демократії та громадянського суспільства, ролі США у світі та проблем партнерства проходитимуть наукове стажування у Центрі підтримки науковців ім. </a:t>
            </a:r>
            <a:r>
              <a:rPr lang="uk-UA" dirty="0" err="1"/>
              <a:t>Вудро</a:t>
            </a:r>
            <a:r>
              <a:rPr lang="uk-UA" dirty="0"/>
              <a:t> </a:t>
            </a:r>
            <a:r>
              <a:rPr lang="uk-UA" dirty="0" err="1"/>
              <a:t>Вілсона</a:t>
            </a:r>
            <a:r>
              <a:rPr lang="uk-UA" dirty="0"/>
              <a:t> у </a:t>
            </a:r>
            <a:r>
              <a:rPr lang="uk-UA" dirty="0" err="1"/>
              <a:t>Вашінгтоні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  <a:p>
            <a:r>
              <a:rPr lang="ru-RU" dirty="0" err="1"/>
              <a:t>Анкети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до </a:t>
            </a:r>
            <a:r>
              <a:rPr lang="uk-UA" b="1" dirty="0"/>
              <a:t>15 жовтня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3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3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err="1"/>
              <a:t>Обмiн</a:t>
            </a:r>
            <a:r>
              <a:rPr lang="uk-UA" b="1" dirty="0"/>
              <a:t> студентами на </a:t>
            </a:r>
            <a:r>
              <a:rPr lang="uk-UA" b="1" dirty="0" err="1"/>
              <a:t>рiвнi</a:t>
            </a:r>
            <a:r>
              <a:rPr lang="uk-UA" b="1" dirty="0"/>
              <a:t> </a:t>
            </a:r>
            <a:r>
              <a:rPr lang="uk-UA" b="1" dirty="0" err="1"/>
              <a:t>аспiрантури</a:t>
            </a:r>
            <a:r>
              <a:rPr lang="uk-UA" dirty="0"/>
              <a:t>. </a:t>
            </a:r>
            <a:r>
              <a:rPr lang="en-US" b="1" dirty="0"/>
              <a:t>Fulbright Graduate Student Program.</a:t>
            </a:r>
            <a:endParaRPr lang="ru-RU" dirty="0"/>
          </a:p>
          <a:p>
            <a:r>
              <a:rPr lang="uk-UA" dirty="0"/>
              <a:t>Випускники ВНЗ, аспіранти, студенти старших курсів можуть отримати стипендії для здобуття </a:t>
            </a:r>
            <a:r>
              <a:rPr lang="uk-UA" dirty="0" err="1"/>
              <a:t>маґістерського</a:t>
            </a:r>
            <a:r>
              <a:rPr lang="uk-UA" dirty="0"/>
              <a:t> ступеня в університетах США. Водночас українські університети щороку приймають на стажування 8-10 американських аспірантів</a:t>
            </a:r>
            <a:r>
              <a:rPr lang="uk-UA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Анкети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до </a:t>
            </a:r>
            <a:r>
              <a:rPr lang="ru-RU" b="1" dirty="0"/>
              <a:t>16 </a:t>
            </a:r>
            <a:r>
              <a:rPr lang="ru-RU" b="1" dirty="0" err="1"/>
              <a:t>травня</a:t>
            </a:r>
            <a:r>
              <a:rPr lang="ru-RU" b="1" dirty="0"/>
              <a:t> 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pPr lvl="0"/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ім</a:t>
            </a:r>
            <a:r>
              <a:rPr lang="ru-RU" b="1" dirty="0"/>
              <a:t>. </a:t>
            </a:r>
            <a:r>
              <a:rPr lang="ru-RU" b="1" dirty="0" err="1"/>
              <a:t>Фулбрайта</a:t>
            </a:r>
            <a:r>
              <a:rPr lang="ru-RU" b="1" dirty="0"/>
              <a:t> для </a:t>
            </a:r>
            <a:r>
              <a:rPr lang="ru-RU" b="1" dirty="0" err="1"/>
              <a:t>молодих</a:t>
            </a:r>
            <a:r>
              <a:rPr lang="ru-RU" b="1" dirty="0"/>
              <a:t> </a:t>
            </a:r>
            <a:r>
              <a:rPr lang="ru-RU" b="1" dirty="0" err="1"/>
              <a:t>науковців</a:t>
            </a:r>
            <a:r>
              <a:rPr lang="ru-RU" b="1" dirty="0"/>
              <a:t>. </a:t>
            </a:r>
            <a:r>
              <a:rPr lang="en-US" b="1" dirty="0"/>
              <a:t>Fulbright Faculty Development Program</a:t>
            </a:r>
            <a:r>
              <a:rPr lang="ru-RU" b="1" dirty="0"/>
              <a:t>. </a:t>
            </a:r>
            <a:r>
              <a:rPr lang="ru-RU" dirty="0" err="1"/>
              <a:t>Дослідницька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для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та </a:t>
            </a:r>
            <a:r>
              <a:rPr lang="ru-RU" dirty="0" err="1"/>
              <a:t>науковців</a:t>
            </a:r>
            <a:r>
              <a:rPr lang="ru-RU" dirty="0"/>
              <a:t>, </a:t>
            </a:r>
            <a:r>
              <a:rPr lang="ru-RU" dirty="0" err="1"/>
              <a:t>журналістів</a:t>
            </a:r>
            <a:r>
              <a:rPr lang="ru-RU" dirty="0"/>
              <a:t>, </a:t>
            </a:r>
            <a:r>
              <a:rPr lang="ru-RU" dirty="0" err="1"/>
              <a:t>фахівців</a:t>
            </a:r>
            <a:r>
              <a:rPr lang="ru-RU" dirty="0"/>
              <a:t> з </a:t>
            </a:r>
            <a:r>
              <a:rPr lang="ru-RU" dirty="0" err="1"/>
              <a:t>бібліотечної</a:t>
            </a:r>
            <a:r>
              <a:rPr lang="ru-RU" dirty="0"/>
              <a:t>, </a:t>
            </a:r>
            <a:r>
              <a:rPr lang="ru-RU" dirty="0" err="1"/>
              <a:t>музейної</a:t>
            </a:r>
            <a:r>
              <a:rPr lang="ru-RU" dirty="0"/>
              <a:t>, </a:t>
            </a:r>
            <a:r>
              <a:rPr lang="ru-RU" dirty="0" err="1"/>
              <a:t>архівної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та </a:t>
            </a:r>
            <a:r>
              <a:rPr lang="ru-RU" dirty="0" err="1"/>
              <a:t>спеціалістів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.   У </a:t>
            </a:r>
            <a:r>
              <a:rPr lang="ru-RU" dirty="0" err="1"/>
              <a:t>конкурсі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</a:t>
            </a:r>
            <a:r>
              <a:rPr lang="ru-RU" dirty="0" err="1"/>
              <a:t>науковці</a:t>
            </a:r>
            <a:r>
              <a:rPr lang="ru-RU" dirty="0"/>
              <a:t> та </a:t>
            </a:r>
            <a:r>
              <a:rPr lang="ru-RU" dirty="0" err="1"/>
              <a:t>спеціалісти</a:t>
            </a:r>
            <a:r>
              <a:rPr lang="ru-RU" dirty="0"/>
              <a:t> з </a:t>
            </a:r>
            <a:r>
              <a:rPr lang="ru-RU" dirty="0" err="1"/>
              <a:t>дворічним</a:t>
            </a:r>
            <a:r>
              <a:rPr lang="ru-RU" dirty="0"/>
              <a:t> </a:t>
            </a:r>
            <a:r>
              <a:rPr lang="ru-RU" dirty="0" err="1"/>
              <a:t>професійним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віком</a:t>
            </a:r>
            <a:r>
              <a:rPr lang="ru-RU" dirty="0"/>
              <a:t> до 35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, та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кандидати</a:t>
            </a:r>
            <a:r>
              <a:rPr lang="ru-RU" dirty="0"/>
              <a:t> наук (не </a:t>
            </a:r>
            <a:r>
              <a:rPr lang="ru-RU" dirty="0" err="1"/>
              <a:t>пізніше</a:t>
            </a:r>
            <a:r>
              <a:rPr lang="ru-RU" dirty="0"/>
              <a:t> 3-х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). </a:t>
            </a:r>
            <a:endParaRPr lang="ru-RU" dirty="0" smtClean="0"/>
          </a:p>
          <a:p>
            <a:pPr lvl="0"/>
            <a:endParaRPr lang="ru-RU" dirty="0"/>
          </a:p>
          <a:p>
            <a:r>
              <a:rPr lang="ru-RU" dirty="0" err="1"/>
              <a:t>Анкети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до </a:t>
            </a:r>
            <a:r>
              <a:rPr lang="ru-RU" b="1" dirty="0"/>
              <a:t>16 </a:t>
            </a:r>
            <a:r>
              <a:rPr lang="ru-RU" b="1" dirty="0" err="1"/>
              <a:t>травня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45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err="1"/>
              <a:t>Стипендії</a:t>
            </a:r>
            <a:r>
              <a:rPr lang="ru-RU" sz="2000" b="1" dirty="0"/>
              <a:t> для </a:t>
            </a:r>
            <a:r>
              <a:rPr lang="ru-RU" sz="2000" b="1" dirty="0" err="1"/>
              <a:t>навчання</a:t>
            </a:r>
            <a:r>
              <a:rPr lang="ru-RU" sz="2000" b="1" dirty="0"/>
              <a:t> в </a:t>
            </a:r>
            <a:r>
              <a:rPr lang="ru-RU" sz="2000" b="1" dirty="0" err="1"/>
              <a:t>аспірантурі</a:t>
            </a:r>
            <a:r>
              <a:rPr lang="ru-RU" sz="2000" b="1" dirty="0"/>
              <a:t> в </a:t>
            </a:r>
            <a:r>
              <a:rPr lang="ru-RU" sz="2000" b="1" dirty="0" err="1"/>
              <a:t>університетах</a:t>
            </a:r>
            <a:r>
              <a:rPr lang="ru-RU" sz="2000" b="1" dirty="0"/>
              <a:t> США</a:t>
            </a:r>
            <a:r>
              <a:rPr lang="uk-UA" sz="2000" b="1" dirty="0"/>
              <a:t>. </a:t>
            </a:r>
            <a:r>
              <a:rPr lang="en-US" sz="2000" b="1" dirty="0"/>
              <a:t>International Fulbright Science and Technology </a:t>
            </a:r>
            <a:r>
              <a:rPr lang="en-US" sz="2000" b="1" dirty="0" err="1"/>
              <a:t>Ph</a:t>
            </a:r>
            <a:r>
              <a:rPr lang="uk-UA" sz="2000" b="1" dirty="0"/>
              <a:t>.</a:t>
            </a:r>
            <a:r>
              <a:rPr lang="en-US" sz="2000" b="1" dirty="0"/>
              <a:t>D</a:t>
            </a:r>
            <a:r>
              <a:rPr lang="uk-UA" sz="2000" b="1" dirty="0"/>
              <a:t>. </a:t>
            </a:r>
            <a:r>
              <a:rPr lang="en-US" sz="2000" b="1" dirty="0"/>
              <a:t>Program</a:t>
            </a:r>
            <a:r>
              <a:rPr lang="uk-UA" sz="2000" b="1" dirty="0"/>
              <a:t>. </a:t>
            </a:r>
            <a:endParaRPr lang="uk-UA" sz="2000" b="1" dirty="0" smtClean="0"/>
          </a:p>
          <a:p>
            <a:pPr lvl="0" algn="ctr"/>
            <a:endParaRPr lang="uk-UA" sz="2000" b="1" dirty="0"/>
          </a:p>
          <a:p>
            <a:pPr lvl="0"/>
            <a:endParaRPr lang="uk-UA" b="1" dirty="0" smtClean="0"/>
          </a:p>
          <a:p>
            <a:pPr lvl="0"/>
            <a:endParaRPr lang="uk-UA" b="1" dirty="0"/>
          </a:p>
          <a:p>
            <a:pPr lvl="0"/>
            <a:endParaRPr lang="uk-UA" b="1" dirty="0" smtClean="0"/>
          </a:p>
          <a:p>
            <a:pPr lvl="0"/>
            <a:r>
              <a:rPr lang="uk-UA" dirty="0" smtClean="0"/>
              <a:t>Навчання </a:t>
            </a:r>
            <a:r>
              <a:rPr lang="uk-UA" dirty="0"/>
              <a:t>у провідних американських університетах на рівні аспірантури протягом трьох років з правом захисту наукового ступеня </a:t>
            </a:r>
            <a:r>
              <a:rPr lang="ru-RU" dirty="0" err="1"/>
              <a:t>Ph</a:t>
            </a:r>
            <a:r>
              <a:rPr lang="uk-UA" dirty="0"/>
              <a:t>.</a:t>
            </a:r>
            <a:r>
              <a:rPr lang="ru-RU" dirty="0"/>
              <a:t>D</a:t>
            </a:r>
            <a:r>
              <a:rPr lang="uk-UA" dirty="0"/>
              <a:t>. Щороку Державним Департаментом США виділяється 30- 40 стипендій для молодих науковців з різних країн світу.</a:t>
            </a:r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Анкети</a:t>
            </a:r>
            <a:r>
              <a:rPr lang="ru-RU" dirty="0" smtClean="0"/>
              <a:t> </a:t>
            </a:r>
            <a:r>
              <a:rPr lang="ru-RU" dirty="0" err="1"/>
              <a:t>приймають</a:t>
            </a:r>
            <a:r>
              <a:rPr lang="ru-RU" dirty="0"/>
              <a:t> до </a:t>
            </a:r>
            <a:r>
              <a:rPr lang="ru-RU" b="1" dirty="0"/>
              <a:t>16 </a:t>
            </a:r>
            <a:r>
              <a:rPr lang="ru-RU" b="1" dirty="0" err="1"/>
              <a:t>травня</a:t>
            </a:r>
            <a:r>
              <a:rPr lang="ru-RU" b="1" dirty="0"/>
              <a:t> </a:t>
            </a:r>
            <a:endParaRPr lang="ru-RU" dirty="0"/>
          </a:p>
          <a:p>
            <a:r>
              <a:rPr lang="uk-UA" dirty="0"/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7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00" y="116632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СТИПЕНДІЇ </a:t>
            </a:r>
            <a:r>
              <a:rPr lang="uk-UA" b="1" dirty="0"/>
              <a:t>І</a:t>
            </a:r>
            <a:r>
              <a:rPr lang="ru-RU" b="1" dirty="0"/>
              <a:t>МЕНІ ФУЛБРАЙТА ДЛЯ ПРОВЕДЕННЯ НАУКОВИХ ДОСЛІДЖЕНЬ </a:t>
            </a:r>
            <a:r>
              <a:rPr lang="ru-RU" b="1" dirty="0" smtClean="0"/>
              <a:t>В </a:t>
            </a:r>
            <a:r>
              <a:rPr lang="ru-RU" b="1" dirty="0"/>
              <a:t>УНІВЕРСИТЕТАХ СПОЛУЧЕНИХ ШТАТІВ АМЕРИКИ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316961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Програма передбачає проведення досліджень в університетах США на період від чотирьох до </a:t>
            </a:r>
            <a:r>
              <a:rPr lang="uk-UA" dirty="0" err="1"/>
              <a:t>дев</a:t>
            </a:r>
            <a:r>
              <a:rPr lang="ru-RU" dirty="0"/>
              <a:t>’</a:t>
            </a:r>
            <a:r>
              <a:rPr lang="uk-UA" dirty="0" err="1"/>
              <a:t>яти</a:t>
            </a:r>
            <a:r>
              <a:rPr lang="uk-UA" dirty="0"/>
              <a:t> місяців. У конкурсі можуть взяти участь кандидати та доктори наук; діячі культури, фахівці з </a:t>
            </a:r>
            <a:r>
              <a:rPr lang="uk-UA" dirty="0" err="1"/>
              <a:t>бібліотекарства</a:t>
            </a:r>
            <a:r>
              <a:rPr lang="uk-UA" dirty="0"/>
              <a:t>, журналісти та юристи; дослідники з еквівалентним досвідом без наукового ступеня (не менше 5 років); аспіранти або здобувачі напередодні захисту, які отримають науковий ступінь до вересня 2010 року. 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Отримати </a:t>
            </a:r>
            <a:r>
              <a:rPr lang="uk-UA" dirty="0"/>
              <a:t>анкету в електронному вигляді </a:t>
            </a:r>
            <a:r>
              <a:rPr lang="uk-UA" dirty="0" smtClean="0"/>
              <a:t>можна </a:t>
            </a:r>
            <a:r>
              <a:rPr lang="uk-UA" dirty="0"/>
              <a:t>на сайті: </a:t>
            </a:r>
            <a:r>
              <a:rPr lang="uk-UA" b="1" u="sng" dirty="0"/>
              <a:t>http://www.fulbright.org.ua</a:t>
            </a:r>
            <a:endParaRPr lang="ru-RU" dirty="0"/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Останній</a:t>
            </a:r>
            <a:r>
              <a:rPr lang="ru-RU" b="1" dirty="0" smtClean="0"/>
              <a:t> </a:t>
            </a:r>
            <a:r>
              <a:rPr lang="ru-RU" b="1" dirty="0" err="1"/>
              <a:t>термін</a:t>
            </a:r>
            <a:r>
              <a:rPr lang="ru-RU" b="1" dirty="0"/>
              <a:t> </a:t>
            </a:r>
            <a:r>
              <a:rPr lang="ru-RU" b="1" dirty="0" err="1"/>
              <a:t>подання</a:t>
            </a:r>
            <a:r>
              <a:rPr lang="ru-RU" b="1" dirty="0"/>
              <a:t> анкет: </a:t>
            </a:r>
            <a:r>
              <a:rPr lang="uk-UA" b="1" dirty="0"/>
              <a:t>15 жовтня що</a:t>
            </a:r>
            <a:r>
              <a:rPr lang="ru-RU" b="1" dirty="0"/>
              <a:t>року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994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84677"/>
            <a:ext cx="6838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/>
              <a:t>Дякуємо за увагу!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39854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75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34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СТИПЕНДІЇ З ЄВРОПЕЙСЬКИХ СТУДІЙ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268760"/>
            <a:ext cx="71287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i="1" dirty="0" err="1"/>
              <a:t>Програма</a:t>
            </a:r>
            <a:r>
              <a:rPr lang="ru-RU" sz="2000" i="1" dirty="0"/>
              <a:t> </a:t>
            </a:r>
            <a:r>
              <a:rPr lang="ru-RU" sz="2000" i="1" dirty="0" err="1"/>
              <a:t>передбачає</a:t>
            </a:r>
            <a:r>
              <a:rPr lang="ru-RU" sz="2000" i="1" dirty="0"/>
              <a:t> </a:t>
            </a:r>
            <a:r>
              <a:rPr lang="ru-RU" sz="2000" i="1" dirty="0" err="1"/>
              <a:t>здобуття</a:t>
            </a:r>
            <a:r>
              <a:rPr lang="ru-RU" sz="2000" i="1" dirty="0"/>
              <a:t> </a:t>
            </a:r>
            <a:r>
              <a:rPr lang="ru-RU" sz="2000" i="1" dirty="0" err="1"/>
              <a:t>ступеню</a:t>
            </a:r>
            <a:r>
              <a:rPr lang="ru-RU" sz="2000" i="1" dirty="0"/>
              <a:t> </a:t>
            </a:r>
            <a:r>
              <a:rPr lang="ru-RU" sz="2000" i="1" dirty="0" err="1"/>
              <a:t>магістра</a:t>
            </a:r>
            <a:r>
              <a:rPr lang="ru-RU" sz="2000" i="1" dirty="0"/>
              <a:t> з </a:t>
            </a:r>
            <a:r>
              <a:rPr lang="ru-RU" sz="2000" i="1" dirty="0" err="1"/>
              <a:t>європейських</a:t>
            </a:r>
            <a:r>
              <a:rPr lang="ru-RU" sz="2000" i="1" dirty="0"/>
              <a:t> </a:t>
            </a:r>
            <a:r>
              <a:rPr lang="ru-RU" sz="2000" i="1" dirty="0" err="1"/>
              <a:t>студій</a:t>
            </a:r>
            <a:r>
              <a:rPr lang="ru-RU" sz="2000" i="1" dirty="0"/>
              <a:t> </a:t>
            </a:r>
            <a:r>
              <a:rPr lang="ru-RU" sz="2000" i="1" dirty="0" smtClean="0"/>
              <a:t>в </a:t>
            </a:r>
            <a:r>
              <a:rPr lang="ru-RU" sz="2000" i="1" dirty="0" err="1"/>
              <a:t>університеті</a:t>
            </a:r>
            <a:r>
              <a:rPr lang="ru-RU" sz="2000" i="1" dirty="0"/>
              <a:t> </a:t>
            </a:r>
            <a:r>
              <a:rPr lang="ru-RU" sz="2000" i="1" dirty="0" err="1"/>
              <a:t>Маастрихта</a:t>
            </a:r>
            <a:r>
              <a:rPr lang="ru-RU" sz="2000" i="1" dirty="0"/>
              <a:t> (</a:t>
            </a:r>
            <a:r>
              <a:rPr lang="ru-RU" sz="2000" i="1" dirty="0" err="1"/>
              <a:t>Нідерланди</a:t>
            </a:r>
            <a:r>
              <a:rPr lang="ru-RU" sz="2000" i="1" dirty="0"/>
              <a:t>)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університеті</a:t>
            </a:r>
            <a:r>
              <a:rPr lang="ru-RU" sz="2000" i="1" dirty="0"/>
              <a:t> </a:t>
            </a:r>
            <a:r>
              <a:rPr lang="ru-RU" sz="2000" i="1" dirty="0" err="1"/>
              <a:t>Орхуса</a:t>
            </a:r>
            <a:r>
              <a:rPr lang="ru-RU" sz="2000" i="1" dirty="0"/>
              <a:t> (</a:t>
            </a:r>
            <a:r>
              <a:rPr lang="ru-RU" sz="2000" i="1" dirty="0" err="1"/>
              <a:t>Данія</a:t>
            </a:r>
            <a:r>
              <a:rPr lang="ru-RU" sz="2000" i="1" dirty="0"/>
              <a:t>). </a:t>
            </a:r>
          </a:p>
          <a:p>
            <a:endParaRPr lang="ru-RU" dirty="0" smtClean="0"/>
          </a:p>
          <a:p>
            <a:r>
              <a:rPr lang="ru-RU" b="1" dirty="0" err="1" smtClean="0"/>
              <a:t>Тривалість</a:t>
            </a:r>
            <a:r>
              <a:rPr lang="ru-RU" dirty="0"/>
              <a:t>: 18 - 24 </a:t>
            </a:r>
            <a:r>
              <a:rPr lang="ru-RU" dirty="0" err="1"/>
              <a:t>місяці</a:t>
            </a:r>
            <a:r>
              <a:rPr lang="ru-RU" dirty="0"/>
              <a:t> (2013-2015) </a:t>
            </a:r>
          </a:p>
          <a:p>
            <a:r>
              <a:rPr lang="ru-RU" b="1" dirty="0" err="1"/>
              <a:t>Академічний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dirty="0"/>
              <a:t>: </a:t>
            </a:r>
            <a:r>
              <a:rPr lang="ru-RU" dirty="0" err="1"/>
              <a:t>магістратура</a:t>
            </a:r>
            <a:r>
              <a:rPr lang="ru-RU" dirty="0"/>
              <a:t> </a:t>
            </a:r>
          </a:p>
          <a:p>
            <a:r>
              <a:rPr lang="ru-RU" b="1" dirty="0" err="1"/>
              <a:t>Фінансування</a:t>
            </a:r>
            <a:r>
              <a:rPr lang="ru-RU" dirty="0"/>
              <a:t>: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стипендія</a:t>
            </a:r>
            <a:r>
              <a:rPr lang="ru-RU" dirty="0"/>
              <a:t> </a:t>
            </a:r>
          </a:p>
          <a:p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dirty="0"/>
              <a:t>: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 err="1"/>
              <a:t>Документи</a:t>
            </a:r>
            <a:r>
              <a:rPr lang="ru-RU" b="1" dirty="0"/>
              <a:t> </a:t>
            </a:r>
            <a:r>
              <a:rPr lang="ru-RU" b="1" dirty="0" err="1"/>
              <a:t>подаються</a:t>
            </a:r>
            <a:r>
              <a:rPr lang="ru-RU" b="1" dirty="0"/>
              <a:t> до</a:t>
            </a:r>
            <a:r>
              <a:rPr lang="ru-RU" dirty="0"/>
              <a:t>: </a:t>
            </a:r>
          </a:p>
          <a:p>
            <a:r>
              <a:rPr lang="ru-RU" dirty="0"/>
              <a:t>• Центру «</a:t>
            </a:r>
            <a:r>
              <a:rPr lang="ru-RU" dirty="0" err="1"/>
              <a:t>Освіта</a:t>
            </a:r>
            <a:r>
              <a:rPr lang="ru-RU" dirty="0"/>
              <a:t>» (</a:t>
            </a:r>
            <a:r>
              <a:rPr lang="ru-RU" dirty="0" err="1"/>
              <a:t>Львів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 </a:t>
            </a:r>
            <a:r>
              <a:rPr lang="ru-RU" b="1" dirty="0" err="1"/>
              <a:t>Докладніша</a:t>
            </a:r>
            <a:r>
              <a:rPr lang="ru-RU" b="1" dirty="0"/>
              <a:t> </a:t>
            </a:r>
            <a:r>
              <a:rPr lang="ru-RU" b="1" dirty="0" err="1" smtClean="0"/>
              <a:t>інформація</a:t>
            </a:r>
            <a:r>
              <a:rPr lang="ru-RU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сайті</a:t>
            </a:r>
            <a:r>
              <a:rPr lang="ru-RU" b="1" dirty="0"/>
              <a:t> </a:t>
            </a:r>
            <a:r>
              <a:rPr lang="ru-RU" b="1" u="sng" dirty="0"/>
              <a:t>www.osvita.org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9489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СТИПЕНДІЇ </a:t>
            </a:r>
            <a:r>
              <a:rPr lang="en-US" sz="2400" b="1" dirty="0"/>
              <a:t>DAAD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Наукові</a:t>
            </a:r>
            <a:r>
              <a:rPr lang="ru-RU" b="1" dirty="0"/>
              <a:t> </a:t>
            </a:r>
            <a:r>
              <a:rPr lang="ru-RU" b="1" dirty="0" err="1"/>
              <a:t>стажування</a:t>
            </a:r>
            <a:r>
              <a:rPr lang="ru-RU" b="1" dirty="0"/>
              <a:t> для </a:t>
            </a:r>
            <a:r>
              <a:rPr lang="ru-RU" b="1" dirty="0" err="1"/>
              <a:t>викладачів</a:t>
            </a:r>
            <a:r>
              <a:rPr lang="ru-RU" b="1" dirty="0"/>
              <a:t> ВНЗ та </a:t>
            </a:r>
            <a:r>
              <a:rPr lang="ru-RU" b="1" dirty="0" err="1"/>
              <a:t>науковців</a:t>
            </a:r>
            <a:endParaRPr lang="ru-RU" b="1" dirty="0"/>
          </a:p>
          <a:p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науковці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ВНЗ та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інститутах</a:t>
            </a:r>
            <a:r>
              <a:rPr lang="ru-RU" dirty="0"/>
              <a:t>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/>
              <a:t>провести </a:t>
            </a:r>
            <a:r>
              <a:rPr lang="ru-RU" dirty="0" err="1"/>
              <a:t>дослідження</a:t>
            </a:r>
            <a:r>
              <a:rPr lang="ru-RU" dirty="0"/>
              <a:t> в одному з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державно </a:t>
            </a:r>
            <a:r>
              <a:rPr lang="ru-RU" dirty="0" err="1" smtClean="0"/>
              <a:t>визнаних</a:t>
            </a:r>
            <a:r>
              <a:rPr lang="ru-RU" dirty="0" smtClean="0"/>
              <a:t>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/>
              <a:t>ВНЗ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позауніверситетських</a:t>
            </a:r>
            <a:r>
              <a:rPr lang="ru-RU" dirty="0" smtClean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 err="1"/>
              <a:t>Наукові</a:t>
            </a:r>
            <a:r>
              <a:rPr lang="ru-RU" b="1" dirty="0"/>
              <a:t> </a:t>
            </a:r>
            <a:r>
              <a:rPr lang="ru-RU" b="1" dirty="0" err="1"/>
              <a:t>стипендії</a:t>
            </a:r>
            <a:r>
              <a:rPr lang="ru-RU" b="1" dirty="0"/>
              <a:t> для </a:t>
            </a:r>
            <a:r>
              <a:rPr lang="ru-RU" b="1" dirty="0" err="1"/>
              <a:t>аспірантів</a:t>
            </a:r>
            <a:r>
              <a:rPr lang="ru-RU" b="1" dirty="0"/>
              <a:t> та </a:t>
            </a:r>
            <a:r>
              <a:rPr lang="ru-RU" b="1" dirty="0" err="1"/>
              <a:t>молодих</a:t>
            </a:r>
            <a:r>
              <a:rPr lang="ru-RU" b="1" dirty="0"/>
              <a:t> </a:t>
            </a:r>
            <a:r>
              <a:rPr lang="ru-RU" b="1" dirty="0" err="1"/>
              <a:t>науковців</a:t>
            </a:r>
            <a:endParaRPr lang="ru-RU" b="1" dirty="0"/>
          </a:p>
          <a:p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молодим </a:t>
            </a:r>
            <a:r>
              <a:rPr lang="ru-RU" dirty="0" err="1"/>
              <a:t>науковцям</a:t>
            </a:r>
            <a:r>
              <a:rPr lang="ru-RU" dirty="0"/>
              <a:t> </a:t>
            </a:r>
            <a:r>
              <a:rPr lang="ru-RU" dirty="0" smtClean="0"/>
              <a:t>провести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кваліфікацію</a:t>
            </a:r>
            <a:r>
              <a:rPr lang="ru-RU" dirty="0"/>
              <a:t> у одному з </a:t>
            </a:r>
            <a:r>
              <a:rPr lang="ru-RU" dirty="0" err="1"/>
              <a:t>німецьких</a:t>
            </a:r>
            <a:r>
              <a:rPr lang="ru-RU" dirty="0"/>
              <a:t> ВНЗ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науково-дослідних</a:t>
            </a:r>
            <a:r>
              <a:rPr lang="ru-RU" dirty="0" smtClean="0"/>
              <a:t> </a:t>
            </a:r>
            <a:r>
              <a:rPr lang="ru-RU" dirty="0" err="1"/>
              <a:t>інститутів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 err="1"/>
              <a:t>Стипендії</a:t>
            </a:r>
            <a:r>
              <a:rPr lang="ru-RU" b="1" dirty="0"/>
              <a:t> на </a:t>
            </a:r>
            <a:r>
              <a:rPr lang="ru-RU" b="1" dirty="0" err="1"/>
              <a:t>навчання</a:t>
            </a:r>
            <a:r>
              <a:rPr lang="ru-RU" b="1" dirty="0"/>
              <a:t> для </a:t>
            </a:r>
            <a:r>
              <a:rPr lang="ru-RU" b="1" dirty="0" err="1"/>
              <a:t>випускників</a:t>
            </a:r>
            <a:r>
              <a:rPr lang="ru-RU" b="1" dirty="0"/>
              <a:t> ВНЗ</a:t>
            </a:r>
          </a:p>
          <a:p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випускникам</a:t>
            </a:r>
            <a:r>
              <a:rPr lang="ru-RU" dirty="0"/>
              <a:t> ВНЗ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німецькому</a:t>
            </a:r>
            <a:r>
              <a:rPr lang="ru-RU" dirty="0" smtClean="0"/>
              <a:t> </a:t>
            </a:r>
            <a:r>
              <a:rPr lang="ru-RU" dirty="0"/>
              <a:t>ВНЗ на </a:t>
            </a:r>
            <a:r>
              <a:rPr lang="ru-RU" dirty="0" err="1"/>
              <a:t>післядипломному</a:t>
            </a:r>
            <a:r>
              <a:rPr lang="ru-RU" dirty="0"/>
              <a:t> </a:t>
            </a:r>
            <a:r>
              <a:rPr lang="ru-RU" dirty="0" err="1"/>
              <a:t>курсі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магістратурі</a:t>
            </a:r>
            <a:r>
              <a:rPr lang="ru-RU" dirty="0"/>
              <a:t> (</a:t>
            </a:r>
            <a:r>
              <a:rPr lang="en-US" dirty="0" err="1"/>
              <a:t>Aufbaustudium</a:t>
            </a:r>
            <a:r>
              <a:rPr lang="en-US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err="1" smtClean="0"/>
              <a:t>Masterprogramm</a:t>
            </a:r>
            <a:r>
              <a:rPr lang="en-US" dirty="0"/>
              <a:t>) </a:t>
            </a:r>
            <a:r>
              <a:rPr lang="ru-RU" dirty="0"/>
              <a:t>та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“</a:t>
            </a:r>
            <a:r>
              <a:rPr lang="en-US" dirty="0" err="1"/>
              <a:t>Diplom</a:t>
            </a:r>
            <a:r>
              <a:rPr lang="en-US" dirty="0"/>
              <a:t>“ </a:t>
            </a:r>
            <a:r>
              <a:rPr lang="ru-RU" dirty="0" err="1"/>
              <a:t>або</a:t>
            </a:r>
            <a:r>
              <a:rPr lang="ru-RU" dirty="0"/>
              <a:t> “</a:t>
            </a:r>
            <a:r>
              <a:rPr lang="en-US" dirty="0"/>
              <a:t>Master”.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75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/>
              <a:t>Стипендії</a:t>
            </a:r>
            <a:r>
              <a:rPr lang="ru-RU" sz="2400" b="1" dirty="0"/>
              <a:t> </a:t>
            </a:r>
            <a:r>
              <a:rPr lang="en-US" sz="2400" b="1" dirty="0"/>
              <a:t>DAAD/OSI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657366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Німецька</a:t>
            </a:r>
            <a:r>
              <a:rPr lang="ru-RU" dirty="0"/>
              <a:t> служба </a:t>
            </a:r>
            <a:r>
              <a:rPr lang="ru-RU" dirty="0" err="1"/>
              <a:t>академічних</a:t>
            </a:r>
            <a:r>
              <a:rPr lang="ru-RU" dirty="0"/>
              <a:t> </a:t>
            </a:r>
            <a:r>
              <a:rPr lang="ru-RU" dirty="0" err="1"/>
              <a:t>обмінів</a:t>
            </a:r>
            <a:r>
              <a:rPr lang="ru-RU" dirty="0"/>
              <a:t> (DAAD), Бонн, та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 smtClean="0"/>
              <a:t>відкритого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/>
              <a:t>(OSI), Будапешт,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стипендійну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для </a:t>
            </a:r>
            <a:r>
              <a:rPr lang="ru-RU" dirty="0" err="1"/>
              <a:t>випускників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/>
              <a:t>викладачів</a:t>
            </a:r>
            <a:r>
              <a:rPr lang="ru-RU" dirty="0"/>
              <a:t> ВНЗ з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гуманітарних</a:t>
            </a:r>
            <a:r>
              <a:rPr lang="ru-RU" dirty="0"/>
              <a:t> та </a:t>
            </a:r>
            <a:r>
              <a:rPr lang="ru-RU" dirty="0" err="1"/>
              <a:t>суспільних</a:t>
            </a:r>
            <a:r>
              <a:rPr lang="ru-RU" dirty="0"/>
              <a:t> наук з метою</a:t>
            </a:r>
          </a:p>
          <a:p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дисертації</a:t>
            </a:r>
            <a:r>
              <a:rPr lang="ru-RU" dirty="0"/>
              <a:t> у </a:t>
            </a:r>
            <a:r>
              <a:rPr lang="ru-RU" dirty="0" err="1"/>
              <a:t>німецьких</a:t>
            </a:r>
            <a:r>
              <a:rPr lang="ru-RU" dirty="0"/>
              <a:t> ВНЗ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b="1" dirty="0" err="1"/>
              <a:t>Стипендії</a:t>
            </a:r>
            <a:r>
              <a:rPr lang="ru-RU" b="1" dirty="0"/>
              <a:t> для </a:t>
            </a:r>
            <a:r>
              <a:rPr lang="ru-RU" b="1" dirty="0" err="1"/>
              <a:t>написання</a:t>
            </a:r>
            <a:r>
              <a:rPr lang="ru-RU" b="1" dirty="0"/>
              <a:t> </a:t>
            </a:r>
            <a:r>
              <a:rPr lang="ru-RU" b="1" dirty="0" err="1"/>
              <a:t>дипломних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 для </a:t>
            </a:r>
            <a:r>
              <a:rPr lang="ru-RU" b="1" dirty="0" err="1"/>
              <a:t>студентів-германістів</a:t>
            </a:r>
            <a:endParaRPr lang="ru-RU" b="1" dirty="0"/>
          </a:p>
          <a:p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студентам </a:t>
            </a:r>
            <a:r>
              <a:rPr lang="ru-RU" dirty="0" err="1"/>
              <a:t>германістики</a:t>
            </a:r>
            <a:r>
              <a:rPr lang="ru-RU" dirty="0"/>
              <a:t>,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філології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перекладознавства</a:t>
            </a:r>
            <a:r>
              <a:rPr lang="ru-RU" dirty="0" smtClean="0"/>
              <a:t> </a:t>
            </a:r>
            <a:r>
              <a:rPr lang="ru-RU" dirty="0" err="1"/>
              <a:t>перебування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в рамках </a:t>
            </a:r>
            <a:r>
              <a:rPr lang="ru-RU" dirty="0" err="1"/>
              <a:t>короткострокової</a:t>
            </a:r>
            <a:r>
              <a:rPr lang="ru-RU" dirty="0"/>
              <a:t> </a:t>
            </a:r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/>
              <a:t>дипломної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буде </a:t>
            </a:r>
            <a:r>
              <a:rPr lang="ru-RU" dirty="0" err="1"/>
              <a:t>проходити</a:t>
            </a:r>
            <a:r>
              <a:rPr lang="ru-RU" dirty="0"/>
              <a:t> у ВНЗ на </a:t>
            </a:r>
            <a:r>
              <a:rPr lang="ru-RU" dirty="0" err="1"/>
              <a:t>Батьківщині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/>
              <a:t>ERP-</a:t>
            </a:r>
            <a:r>
              <a:rPr lang="ru-RU" b="1" dirty="0" err="1"/>
              <a:t>стипендії</a:t>
            </a:r>
            <a:r>
              <a:rPr lang="ru-RU" b="1" dirty="0"/>
              <a:t> на </a:t>
            </a:r>
            <a:r>
              <a:rPr lang="ru-RU" b="1" dirty="0" err="1"/>
              <a:t>навчання</a:t>
            </a:r>
            <a:r>
              <a:rPr lang="ru-RU" b="1" dirty="0"/>
              <a:t> для </a:t>
            </a:r>
            <a:r>
              <a:rPr lang="ru-RU" b="1" dirty="0" err="1"/>
              <a:t>випускників</a:t>
            </a:r>
            <a:r>
              <a:rPr lang="ru-RU" b="1" dirty="0"/>
              <a:t> в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економіки</a:t>
            </a:r>
            <a:endParaRPr lang="ru-RU" b="1" dirty="0"/>
          </a:p>
          <a:p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</a:t>
            </a:r>
            <a:r>
              <a:rPr lang="ru-RU" dirty="0" err="1"/>
              <a:t>випускникам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навчатися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післядипломній</a:t>
            </a:r>
            <a:r>
              <a:rPr lang="ru-RU" dirty="0"/>
              <a:t> </a:t>
            </a:r>
            <a:r>
              <a:rPr lang="ru-RU" dirty="0" err="1"/>
              <a:t>магістерській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у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Німеччині</a:t>
            </a:r>
            <a:r>
              <a:rPr lang="ru-RU" dirty="0"/>
              <a:t> диплом </a:t>
            </a:r>
            <a:r>
              <a:rPr lang="ru-RU" dirty="0" err="1"/>
              <a:t>магістра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779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Програма</a:t>
            </a:r>
            <a:r>
              <a:rPr lang="ru-RU" b="1" dirty="0"/>
              <a:t> </a:t>
            </a:r>
            <a:r>
              <a:rPr lang="ru-RU" b="1" dirty="0" err="1"/>
              <a:t>Європейського</a:t>
            </a:r>
            <a:r>
              <a:rPr lang="ru-RU" b="1" dirty="0"/>
              <a:t> </a:t>
            </a:r>
            <a:r>
              <a:rPr lang="ru-RU" b="1" dirty="0" err="1"/>
              <a:t>університету</a:t>
            </a:r>
            <a:r>
              <a:rPr lang="ru-RU" b="1" dirty="0"/>
              <a:t> </a:t>
            </a:r>
            <a:r>
              <a:rPr lang="ru-RU" b="1" dirty="0" err="1"/>
              <a:t>Віадріна</a:t>
            </a:r>
            <a:endParaRPr lang="ru-RU" b="1" dirty="0"/>
          </a:p>
          <a:p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Віадріна</a:t>
            </a:r>
            <a:r>
              <a:rPr lang="ru-RU" dirty="0"/>
              <a:t> (м. Франкфурт-на-</a:t>
            </a:r>
            <a:r>
              <a:rPr lang="ru-RU" dirty="0" err="1"/>
              <a:t>Одері</a:t>
            </a:r>
            <a:r>
              <a:rPr lang="ru-RU" dirty="0"/>
              <a:t>)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 smtClean="0"/>
              <a:t>стипендії</a:t>
            </a:r>
            <a:r>
              <a:rPr lang="ru-RU" dirty="0" smtClean="0"/>
              <a:t> для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спеціальностями</a:t>
            </a:r>
            <a:r>
              <a:rPr lang="ru-RU" dirty="0"/>
              <a:t> право, </a:t>
            </a:r>
            <a:r>
              <a:rPr lang="ru-RU" dirty="0" err="1" smtClean="0"/>
              <a:t>культурознавчі</a:t>
            </a:r>
            <a:r>
              <a:rPr lang="ru-RU" dirty="0" smtClean="0"/>
              <a:t> </a:t>
            </a:r>
            <a:r>
              <a:rPr lang="ru-RU" dirty="0"/>
              <a:t>науки та </a:t>
            </a:r>
            <a:r>
              <a:rPr lang="ru-RU" dirty="0" err="1" smtClean="0"/>
              <a:t>економіка</a:t>
            </a:r>
            <a:r>
              <a:rPr lang="ru-RU" dirty="0" smtClean="0"/>
              <a:t> для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: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 smtClean="0"/>
              <a:t>бізнес-адміністрування</a:t>
            </a:r>
            <a:r>
              <a:rPr lang="ru-RU" dirty="0"/>
              <a:t>,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культура та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/>
              <a:t>, </a:t>
            </a:r>
            <a:r>
              <a:rPr lang="ru-RU" dirty="0" err="1"/>
              <a:t>соціокультурні</a:t>
            </a:r>
            <a:r>
              <a:rPr lang="ru-RU" dirty="0"/>
              <a:t> </a:t>
            </a:r>
            <a:r>
              <a:rPr lang="ru-RU" dirty="0" err="1"/>
              <a:t>студії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магістр</a:t>
            </a:r>
            <a:r>
              <a:rPr lang="ru-RU" dirty="0"/>
              <a:t> права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b="1" dirty="0" err="1"/>
              <a:t>Семестрові</a:t>
            </a:r>
            <a:r>
              <a:rPr lang="ru-RU" b="1" dirty="0"/>
              <a:t> </a:t>
            </a:r>
            <a:r>
              <a:rPr lang="ru-RU" b="1" dirty="0" err="1"/>
              <a:t>стипендії</a:t>
            </a:r>
            <a:r>
              <a:rPr lang="ru-RU" b="1" dirty="0"/>
              <a:t> для </a:t>
            </a:r>
            <a:r>
              <a:rPr lang="ru-RU" b="1" dirty="0" err="1"/>
              <a:t>студентів-германістів</a:t>
            </a:r>
            <a:endParaRPr lang="ru-RU" b="1" dirty="0"/>
          </a:p>
          <a:p>
            <a:r>
              <a:rPr lang="ru-RU" dirty="0" err="1"/>
              <a:t>Стипендії</a:t>
            </a:r>
            <a:r>
              <a:rPr lang="ru-RU" dirty="0"/>
              <a:t>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іноземним</a:t>
            </a:r>
            <a:r>
              <a:rPr lang="ru-RU" dirty="0"/>
              <a:t> студентам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спеціальностями</a:t>
            </a:r>
            <a:r>
              <a:rPr lang="ru-RU" dirty="0" smtClean="0"/>
              <a:t> </a:t>
            </a:r>
            <a:r>
              <a:rPr lang="ru-RU" dirty="0" err="1" smtClean="0"/>
              <a:t>германістика</a:t>
            </a:r>
            <a:r>
              <a:rPr lang="ru-RU" dirty="0"/>
              <a:t>,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філологія</a:t>
            </a:r>
            <a:r>
              <a:rPr lang="ru-RU" dirty="0"/>
              <a:t> та </a:t>
            </a:r>
            <a:r>
              <a:rPr lang="ru-RU" dirty="0" err="1" smtClean="0"/>
              <a:t>перекладознавство</a:t>
            </a:r>
            <a:r>
              <a:rPr lang="ru-RU" dirty="0" smtClean="0"/>
              <a:t>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smtClean="0"/>
              <a:t>одного семестру </a:t>
            </a:r>
            <a:r>
              <a:rPr lang="ru-RU" dirty="0"/>
              <a:t>у державно </a:t>
            </a:r>
            <a:r>
              <a:rPr lang="ru-RU" dirty="0" err="1"/>
              <a:t>визнаному</a:t>
            </a:r>
            <a:r>
              <a:rPr lang="ru-RU" dirty="0"/>
              <a:t> </a:t>
            </a:r>
            <a:r>
              <a:rPr lang="ru-RU" dirty="0" err="1"/>
              <a:t>німецькому</a:t>
            </a:r>
            <a:r>
              <a:rPr lang="ru-RU" dirty="0"/>
              <a:t> ВНЗ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/>
            <a:r>
              <a:rPr lang="ru-RU" b="1" dirty="0" err="1"/>
              <a:t>Літні</a:t>
            </a:r>
            <a:r>
              <a:rPr lang="ru-RU" b="1" dirty="0"/>
              <a:t> </a:t>
            </a:r>
            <a:r>
              <a:rPr lang="ru-RU" b="1" dirty="0" err="1"/>
              <a:t>курси</a:t>
            </a:r>
            <a:r>
              <a:rPr lang="ru-RU" b="1" dirty="0"/>
              <a:t> у </a:t>
            </a:r>
            <a:r>
              <a:rPr lang="ru-RU" b="1" dirty="0" err="1"/>
              <a:t>німецьких</a:t>
            </a:r>
            <a:r>
              <a:rPr lang="ru-RU" b="1" dirty="0"/>
              <a:t> ВНЗ для </a:t>
            </a:r>
            <a:r>
              <a:rPr lang="ru-RU" b="1" dirty="0" err="1"/>
              <a:t>іноземних</a:t>
            </a:r>
            <a:r>
              <a:rPr lang="ru-RU" b="1" dirty="0"/>
              <a:t> </a:t>
            </a:r>
            <a:r>
              <a:rPr lang="ru-RU" b="1" dirty="0" err="1"/>
              <a:t>студентів</a:t>
            </a:r>
            <a:r>
              <a:rPr lang="ru-RU" b="1" dirty="0"/>
              <a:t> (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 курсу)</a:t>
            </a:r>
          </a:p>
          <a:p>
            <a:r>
              <a:rPr lang="ru-RU" dirty="0" err="1"/>
              <a:t>Стипендії</a:t>
            </a:r>
            <a:r>
              <a:rPr lang="ru-RU" dirty="0"/>
              <a:t> на </a:t>
            </a:r>
            <a:r>
              <a:rPr lang="ru-RU" dirty="0" err="1"/>
              <a:t>літні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 для </a:t>
            </a:r>
            <a:r>
              <a:rPr lang="ru-RU" dirty="0" err="1"/>
              <a:t>відвідання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, </a:t>
            </a:r>
            <a:r>
              <a:rPr lang="ru-RU" dirty="0" err="1" smtClean="0"/>
              <a:t>країнознавчих</a:t>
            </a:r>
            <a:r>
              <a:rPr lang="ru-RU" dirty="0" smtClean="0"/>
              <a:t> </a:t>
            </a:r>
            <a:r>
              <a:rPr lang="ru-RU" dirty="0" err="1" smtClean="0"/>
              <a:t>курсів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фахових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 </a:t>
            </a:r>
            <a:r>
              <a:rPr lang="ru-RU" dirty="0" err="1"/>
              <a:t>німецькими</a:t>
            </a:r>
            <a:r>
              <a:rPr lang="ru-RU" dirty="0"/>
              <a:t> ВНЗ.</a:t>
            </a:r>
          </a:p>
        </p:txBody>
      </p:sp>
    </p:spTree>
    <p:extLst>
      <p:ext uri="{BB962C8B-B14F-4D97-AF65-F5344CB8AC3E}">
        <p14:creationId xmlns:p14="http://schemas.microsoft.com/office/powerpoint/2010/main" val="66760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Групові</a:t>
            </a:r>
            <a:r>
              <a:rPr lang="ru-RU" b="1" dirty="0"/>
              <a:t> </a:t>
            </a:r>
            <a:r>
              <a:rPr lang="ru-RU" b="1" dirty="0" err="1"/>
              <a:t>поїздки</a:t>
            </a:r>
            <a:r>
              <a:rPr lang="ru-RU" b="1" dirty="0"/>
              <a:t> для </a:t>
            </a:r>
            <a:r>
              <a:rPr lang="ru-RU" b="1" dirty="0" err="1"/>
              <a:t>студентів</a:t>
            </a:r>
            <a:r>
              <a:rPr lang="ru-RU" b="1" dirty="0"/>
              <a:t> до </a:t>
            </a:r>
            <a:r>
              <a:rPr lang="ru-RU" b="1" dirty="0" err="1"/>
              <a:t>Німеччини</a:t>
            </a:r>
            <a:r>
              <a:rPr lang="ru-RU" b="1" dirty="0"/>
              <a:t> "</a:t>
            </a:r>
            <a:r>
              <a:rPr lang="ru-RU" b="1" dirty="0" err="1"/>
              <a:t>Studienreisen</a:t>
            </a:r>
            <a:r>
              <a:rPr lang="ru-RU" b="1" dirty="0"/>
              <a:t>"</a:t>
            </a:r>
          </a:p>
          <a:p>
            <a:r>
              <a:rPr lang="ru-RU" dirty="0" err="1"/>
              <a:t>Стипендія</a:t>
            </a:r>
            <a:r>
              <a:rPr lang="ru-RU" dirty="0"/>
              <a:t> на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2-5 курсу з одного</a:t>
            </a:r>
          </a:p>
          <a:p>
            <a:r>
              <a:rPr lang="ru-RU" dirty="0"/>
              <a:t>факультету </a:t>
            </a:r>
            <a:r>
              <a:rPr lang="ru-RU" dirty="0" err="1"/>
              <a:t>українського</a:t>
            </a:r>
            <a:r>
              <a:rPr lang="ru-RU" dirty="0"/>
              <a:t> ВНЗ,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ВНЗ, з метою </a:t>
            </a:r>
            <a:r>
              <a:rPr lang="ru-RU" dirty="0" err="1" smtClean="0"/>
              <a:t>відвідання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та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Німеччини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ctr"/>
            <a:r>
              <a:rPr lang="ru-RU" b="1" dirty="0" err="1"/>
              <a:t>Групові</a:t>
            </a:r>
            <a:r>
              <a:rPr lang="ru-RU" b="1" dirty="0"/>
              <a:t> </a:t>
            </a:r>
            <a:r>
              <a:rPr lang="ru-RU" b="1" dirty="0" err="1"/>
              <a:t>поїздки</a:t>
            </a:r>
            <a:r>
              <a:rPr lang="ru-RU" b="1" dirty="0"/>
              <a:t> для </a:t>
            </a:r>
            <a:r>
              <a:rPr lang="ru-RU" b="1" dirty="0" err="1"/>
              <a:t>студентів</a:t>
            </a:r>
            <a:r>
              <a:rPr lang="ru-RU" b="1" dirty="0"/>
              <a:t> до </a:t>
            </a:r>
            <a:r>
              <a:rPr lang="ru-RU" b="1" dirty="0" err="1"/>
              <a:t>Німеччини</a:t>
            </a:r>
            <a:r>
              <a:rPr lang="ru-RU" b="1" dirty="0"/>
              <a:t> "</a:t>
            </a:r>
            <a:r>
              <a:rPr lang="en-US" b="1" dirty="0" err="1"/>
              <a:t>Studienpraktika</a:t>
            </a:r>
            <a:r>
              <a:rPr lang="en-US" b="1" dirty="0"/>
              <a:t>"</a:t>
            </a:r>
          </a:p>
          <a:p>
            <a:r>
              <a:rPr lang="ru-RU" dirty="0" err="1"/>
              <a:t>Стипендія</a:t>
            </a:r>
            <a:r>
              <a:rPr lang="ru-RU" dirty="0"/>
              <a:t> на </a:t>
            </a:r>
            <a:r>
              <a:rPr lang="ru-RU" dirty="0" err="1"/>
              <a:t>подорож</a:t>
            </a:r>
            <a:r>
              <a:rPr lang="ru-RU" dirty="0"/>
              <a:t> до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2-5 курсу, з одного</a:t>
            </a:r>
          </a:p>
          <a:p>
            <a:r>
              <a:rPr lang="ru-RU" dirty="0"/>
              <a:t>факультету </a:t>
            </a:r>
            <a:r>
              <a:rPr lang="ru-RU" dirty="0" err="1"/>
              <a:t>українського</a:t>
            </a:r>
            <a:r>
              <a:rPr lang="ru-RU" dirty="0"/>
              <a:t> ВНЗ,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ВНЗ, з метою </a:t>
            </a:r>
            <a:r>
              <a:rPr lang="ru-RU" dirty="0" err="1" smtClean="0"/>
              <a:t>проходженняпрактики</a:t>
            </a:r>
            <a:r>
              <a:rPr lang="ru-RU" dirty="0" smtClean="0"/>
              <a:t> </a:t>
            </a:r>
            <a:r>
              <a:rPr lang="ru-RU" dirty="0"/>
              <a:t>у одному ВНЗ </a:t>
            </a:r>
            <a:r>
              <a:rPr lang="ru-RU" dirty="0" err="1"/>
              <a:t>Німеччини</a:t>
            </a:r>
            <a:r>
              <a:rPr lang="ru-RU" dirty="0"/>
              <a:t>. </a:t>
            </a:r>
            <a:r>
              <a:rPr lang="ru-RU" dirty="0" err="1"/>
              <a:t>Заяву</a:t>
            </a:r>
            <a:r>
              <a:rPr lang="ru-RU" dirty="0"/>
              <a:t> на </a:t>
            </a:r>
            <a:r>
              <a:rPr lang="ru-RU" dirty="0" err="1"/>
              <a:t>стипендію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ВНЗ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/>
              <a:t>Більш</a:t>
            </a:r>
            <a:r>
              <a:rPr lang="ru-RU" b="1" dirty="0"/>
              <a:t> детальна </a:t>
            </a:r>
            <a:r>
              <a:rPr lang="ru-RU" b="1" dirty="0" err="1"/>
              <a:t>інформація</a:t>
            </a:r>
            <a:r>
              <a:rPr lang="ru-RU" b="1" dirty="0"/>
              <a:t>, в т. </a:t>
            </a:r>
            <a:r>
              <a:rPr lang="ru-RU" b="1" dirty="0" err="1"/>
              <a:t>щодо</a:t>
            </a:r>
            <a:r>
              <a:rPr lang="ru-RU" b="1" dirty="0"/>
              <a:t> умов та </a:t>
            </a:r>
            <a:r>
              <a:rPr lang="ru-RU" b="1" dirty="0" err="1"/>
              <a:t>термінів</a:t>
            </a:r>
            <a:r>
              <a:rPr lang="ru-RU" b="1" dirty="0"/>
              <a:t> </a:t>
            </a:r>
            <a:r>
              <a:rPr lang="ru-RU" b="1" dirty="0" err="1"/>
              <a:t>подачі</a:t>
            </a:r>
            <a:r>
              <a:rPr lang="ru-RU" b="1" dirty="0"/>
              <a:t> заявок на </a:t>
            </a:r>
            <a:r>
              <a:rPr lang="ru-RU" b="1" dirty="0" err="1" smtClean="0"/>
              <a:t>сайті</a:t>
            </a:r>
            <a:r>
              <a:rPr lang="ru-RU" b="1" dirty="0" smtClean="0"/>
              <a:t> </a:t>
            </a:r>
          </a:p>
          <a:p>
            <a:r>
              <a:rPr lang="en-US" dirty="0" smtClean="0"/>
              <a:t>http</a:t>
            </a:r>
            <a:r>
              <a:rPr lang="en-US" dirty="0"/>
              <a:t>://www.daad.org.ua/ukr/stipendien.htm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199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2967</Words>
  <Application>Microsoft Office PowerPoint</Application>
  <PresentationFormat>Экран (4:3)</PresentationFormat>
  <Paragraphs>292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Міжнародний відділ ЧДТУ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101</cp:lastModifiedBy>
  <cp:revision>36</cp:revision>
  <dcterms:created xsi:type="dcterms:W3CDTF">2014-03-05T07:26:44Z</dcterms:created>
  <dcterms:modified xsi:type="dcterms:W3CDTF">2014-03-13T12:52:47Z</dcterms:modified>
</cp:coreProperties>
</file>