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9" r:id="rId2"/>
    <p:sldId id="256" r:id="rId3"/>
    <p:sldId id="260" r:id="rId4"/>
    <p:sldId id="258" r:id="rId5"/>
    <p:sldId id="257" r:id="rId6"/>
    <p:sldId id="261" r:id="rId7"/>
    <p:sldId id="262" r:id="rId8"/>
    <p:sldId id="263" r:id="rId9"/>
    <p:sldId id="266" r:id="rId10"/>
    <p:sldId id="267" r:id="rId11"/>
    <p:sldId id="269" r:id="rId12"/>
    <p:sldId id="270" r:id="rId13"/>
    <p:sldId id="268" r:id="rId1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71" autoAdjust="0"/>
  </p:normalViewPr>
  <p:slideViewPr>
    <p:cSldViewPr>
      <p:cViewPr varScale="1">
        <p:scale>
          <a:sx n="126" d="100"/>
          <a:sy n="126" d="100"/>
        </p:scale>
        <p:origin x="-35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279A2F-5E4C-40E3-A533-9482D574473D}" type="datetimeFigureOut">
              <a:rPr lang="de-DE" smtClean="0"/>
              <a:t>08.11.2013</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C4CC7C-0E1C-4ABF-B336-F7A5D643512C}" type="slidenum">
              <a:rPr lang="de-DE" smtClean="0"/>
              <a:t>‹#›</a:t>
            </a:fld>
            <a:endParaRPr lang="de-DE"/>
          </a:p>
        </p:txBody>
      </p:sp>
    </p:spTree>
    <p:extLst>
      <p:ext uri="{BB962C8B-B14F-4D97-AF65-F5344CB8AC3E}">
        <p14:creationId xmlns:p14="http://schemas.microsoft.com/office/powerpoint/2010/main" val="120809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9CC4CC7C-0E1C-4ABF-B336-F7A5D643512C}" type="slidenum">
              <a:rPr lang="de-DE" smtClean="0"/>
              <a:t>1</a:t>
            </a:fld>
            <a:endParaRPr lang="de-DE"/>
          </a:p>
        </p:txBody>
      </p:sp>
    </p:spTree>
    <p:extLst>
      <p:ext uri="{BB962C8B-B14F-4D97-AF65-F5344CB8AC3E}">
        <p14:creationId xmlns:p14="http://schemas.microsoft.com/office/powerpoint/2010/main" val="121089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9CC4CC7C-0E1C-4ABF-B336-F7A5D643512C}" type="slidenum">
              <a:rPr lang="de-DE" smtClean="0"/>
              <a:t>5</a:t>
            </a:fld>
            <a:endParaRPr lang="de-DE"/>
          </a:p>
        </p:txBody>
      </p:sp>
    </p:spTree>
    <p:extLst>
      <p:ext uri="{BB962C8B-B14F-4D97-AF65-F5344CB8AC3E}">
        <p14:creationId xmlns:p14="http://schemas.microsoft.com/office/powerpoint/2010/main" val="2796447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9CC4CC7C-0E1C-4ABF-B336-F7A5D643512C}" type="slidenum">
              <a:rPr lang="de-DE" smtClean="0"/>
              <a:t>7</a:t>
            </a:fld>
            <a:endParaRPr lang="de-DE"/>
          </a:p>
        </p:txBody>
      </p:sp>
    </p:spTree>
    <p:extLst>
      <p:ext uri="{BB962C8B-B14F-4D97-AF65-F5344CB8AC3E}">
        <p14:creationId xmlns:p14="http://schemas.microsoft.com/office/powerpoint/2010/main" val="2125178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1B3C08B4-C726-4402-B648-710D63D741F7}" type="datetimeFigureOut">
              <a:rPr lang="de-DE" smtClean="0"/>
              <a:t>08.11.2013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8A52BC2-2FCE-485C-B8FA-A9D152A5EA3B}" type="slidenum">
              <a:rPr lang="de-DE" smtClean="0"/>
              <a:t>‹#›</a:t>
            </a:fld>
            <a:endParaRPr lang="de-DE"/>
          </a:p>
        </p:txBody>
      </p:sp>
    </p:spTree>
    <p:extLst>
      <p:ext uri="{BB962C8B-B14F-4D97-AF65-F5344CB8AC3E}">
        <p14:creationId xmlns:p14="http://schemas.microsoft.com/office/powerpoint/2010/main" val="109012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1B3C08B4-C726-4402-B648-710D63D741F7}" type="datetimeFigureOut">
              <a:rPr lang="de-DE" smtClean="0"/>
              <a:t>08.11.2013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8A52BC2-2FCE-485C-B8FA-A9D152A5EA3B}" type="slidenum">
              <a:rPr lang="de-DE" smtClean="0"/>
              <a:t>‹#›</a:t>
            </a:fld>
            <a:endParaRPr lang="de-DE"/>
          </a:p>
        </p:txBody>
      </p:sp>
    </p:spTree>
    <p:extLst>
      <p:ext uri="{BB962C8B-B14F-4D97-AF65-F5344CB8AC3E}">
        <p14:creationId xmlns:p14="http://schemas.microsoft.com/office/powerpoint/2010/main" val="2394616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1B3C08B4-C726-4402-B648-710D63D741F7}" type="datetimeFigureOut">
              <a:rPr lang="de-DE" smtClean="0"/>
              <a:t>08.11.2013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8A52BC2-2FCE-485C-B8FA-A9D152A5EA3B}" type="slidenum">
              <a:rPr lang="de-DE" smtClean="0"/>
              <a:t>‹#›</a:t>
            </a:fld>
            <a:endParaRPr lang="de-DE"/>
          </a:p>
        </p:txBody>
      </p:sp>
    </p:spTree>
    <p:extLst>
      <p:ext uri="{BB962C8B-B14F-4D97-AF65-F5344CB8AC3E}">
        <p14:creationId xmlns:p14="http://schemas.microsoft.com/office/powerpoint/2010/main" val="2347255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1B3C08B4-C726-4402-B648-710D63D741F7}" type="datetimeFigureOut">
              <a:rPr lang="de-DE" smtClean="0"/>
              <a:t>08.11.2013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8A52BC2-2FCE-485C-B8FA-A9D152A5EA3B}" type="slidenum">
              <a:rPr lang="de-DE" smtClean="0"/>
              <a:t>‹#›</a:t>
            </a:fld>
            <a:endParaRPr lang="de-DE"/>
          </a:p>
        </p:txBody>
      </p:sp>
    </p:spTree>
    <p:extLst>
      <p:ext uri="{BB962C8B-B14F-4D97-AF65-F5344CB8AC3E}">
        <p14:creationId xmlns:p14="http://schemas.microsoft.com/office/powerpoint/2010/main" val="292847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3C08B4-C726-4402-B648-710D63D741F7}" type="datetimeFigureOut">
              <a:rPr lang="de-DE" smtClean="0"/>
              <a:t>08.11.2013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8A52BC2-2FCE-485C-B8FA-A9D152A5EA3B}" type="slidenum">
              <a:rPr lang="de-DE" smtClean="0"/>
              <a:t>‹#›</a:t>
            </a:fld>
            <a:endParaRPr lang="de-DE"/>
          </a:p>
        </p:txBody>
      </p:sp>
    </p:spTree>
    <p:extLst>
      <p:ext uri="{BB962C8B-B14F-4D97-AF65-F5344CB8AC3E}">
        <p14:creationId xmlns:p14="http://schemas.microsoft.com/office/powerpoint/2010/main" val="4963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1B3C08B4-C726-4402-B648-710D63D741F7}" type="datetimeFigureOut">
              <a:rPr lang="de-DE" smtClean="0"/>
              <a:t>08.11.2013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8A52BC2-2FCE-485C-B8FA-A9D152A5EA3B}" type="slidenum">
              <a:rPr lang="de-DE" smtClean="0"/>
              <a:t>‹#›</a:t>
            </a:fld>
            <a:endParaRPr lang="de-DE"/>
          </a:p>
        </p:txBody>
      </p:sp>
    </p:spTree>
    <p:extLst>
      <p:ext uri="{BB962C8B-B14F-4D97-AF65-F5344CB8AC3E}">
        <p14:creationId xmlns:p14="http://schemas.microsoft.com/office/powerpoint/2010/main" val="3162327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1B3C08B4-C726-4402-B648-710D63D741F7}" type="datetimeFigureOut">
              <a:rPr lang="de-DE" smtClean="0"/>
              <a:t>08.11.2013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B8A52BC2-2FCE-485C-B8FA-A9D152A5EA3B}" type="slidenum">
              <a:rPr lang="de-DE" smtClean="0"/>
              <a:t>‹#›</a:t>
            </a:fld>
            <a:endParaRPr lang="de-DE"/>
          </a:p>
        </p:txBody>
      </p:sp>
    </p:spTree>
    <p:extLst>
      <p:ext uri="{BB962C8B-B14F-4D97-AF65-F5344CB8AC3E}">
        <p14:creationId xmlns:p14="http://schemas.microsoft.com/office/powerpoint/2010/main" val="198286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1B3C08B4-C726-4402-B648-710D63D741F7}" type="datetimeFigureOut">
              <a:rPr lang="de-DE" smtClean="0"/>
              <a:t>08.11.2013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8A52BC2-2FCE-485C-B8FA-A9D152A5EA3B}" type="slidenum">
              <a:rPr lang="de-DE" smtClean="0"/>
              <a:t>‹#›</a:t>
            </a:fld>
            <a:endParaRPr lang="de-DE"/>
          </a:p>
        </p:txBody>
      </p:sp>
    </p:spTree>
    <p:extLst>
      <p:ext uri="{BB962C8B-B14F-4D97-AF65-F5344CB8AC3E}">
        <p14:creationId xmlns:p14="http://schemas.microsoft.com/office/powerpoint/2010/main" val="39863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C08B4-C726-4402-B648-710D63D741F7}" type="datetimeFigureOut">
              <a:rPr lang="de-DE" smtClean="0"/>
              <a:t>08.11.2013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B8A52BC2-2FCE-485C-B8FA-A9D152A5EA3B}" type="slidenum">
              <a:rPr lang="de-DE" smtClean="0"/>
              <a:t>‹#›</a:t>
            </a:fld>
            <a:endParaRPr lang="de-DE"/>
          </a:p>
        </p:txBody>
      </p:sp>
    </p:spTree>
    <p:extLst>
      <p:ext uri="{BB962C8B-B14F-4D97-AF65-F5344CB8AC3E}">
        <p14:creationId xmlns:p14="http://schemas.microsoft.com/office/powerpoint/2010/main" val="1001691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3C08B4-C726-4402-B648-710D63D741F7}" type="datetimeFigureOut">
              <a:rPr lang="de-DE" smtClean="0"/>
              <a:t>08.11.2013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8A52BC2-2FCE-485C-B8FA-A9D152A5EA3B}" type="slidenum">
              <a:rPr lang="de-DE" smtClean="0"/>
              <a:t>‹#›</a:t>
            </a:fld>
            <a:endParaRPr lang="de-DE"/>
          </a:p>
        </p:txBody>
      </p:sp>
    </p:spTree>
    <p:extLst>
      <p:ext uri="{BB962C8B-B14F-4D97-AF65-F5344CB8AC3E}">
        <p14:creationId xmlns:p14="http://schemas.microsoft.com/office/powerpoint/2010/main" val="1233106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3C08B4-C726-4402-B648-710D63D741F7}" type="datetimeFigureOut">
              <a:rPr lang="de-DE" smtClean="0"/>
              <a:t>08.11.2013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8A52BC2-2FCE-485C-B8FA-A9D152A5EA3B}" type="slidenum">
              <a:rPr lang="de-DE" smtClean="0"/>
              <a:t>‹#›</a:t>
            </a:fld>
            <a:endParaRPr lang="de-DE"/>
          </a:p>
        </p:txBody>
      </p:sp>
    </p:spTree>
    <p:extLst>
      <p:ext uri="{BB962C8B-B14F-4D97-AF65-F5344CB8AC3E}">
        <p14:creationId xmlns:p14="http://schemas.microsoft.com/office/powerpoint/2010/main" val="287263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C08B4-C726-4402-B648-710D63D741F7}" type="datetimeFigureOut">
              <a:rPr lang="de-DE" smtClean="0"/>
              <a:t>08.11.2013</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52BC2-2FCE-485C-B8FA-A9D152A5EA3B}" type="slidenum">
              <a:rPr lang="de-DE" smtClean="0"/>
              <a:t>‹#›</a:t>
            </a:fld>
            <a:endParaRPr lang="de-DE"/>
          </a:p>
        </p:txBody>
      </p:sp>
    </p:spTree>
    <p:extLst>
      <p:ext uri="{BB962C8B-B14F-4D97-AF65-F5344CB8AC3E}">
        <p14:creationId xmlns:p14="http://schemas.microsoft.com/office/powerpoint/2010/main" val="2931377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4.jpe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hyperlink" Target="http://en.wikipedia.org/wiki/Agile_software_developmen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facebook.com/coremedia" TargetMode="External"/><Relationship Id="rId2" Type="http://schemas.openxmlformats.org/officeDocument/2006/relationships/hyperlink" Target="http://www.coremedia.com/" TargetMode="Externa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hyperlink" Target="mailto:verena.traub@coremedia.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8.png"/><Relationship Id="rId21" Type="http://schemas.openxmlformats.org/officeDocument/2006/relationships/image" Target="../media/image25.png"/><Relationship Id="rId34" Type="http://schemas.openxmlformats.org/officeDocument/2006/relationships/image" Target="../media/image3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jpeg"/><Relationship Id="rId25" Type="http://schemas.openxmlformats.org/officeDocument/2006/relationships/image" Target="../media/image29.png"/><Relationship Id="rId33" Type="http://schemas.openxmlformats.org/officeDocument/2006/relationships/image" Target="../media/image36.png"/><Relationship Id="rId2" Type="http://schemas.openxmlformats.org/officeDocument/2006/relationships/image" Target="../media/image7.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5.png"/><Relationship Id="rId37" Type="http://schemas.openxmlformats.org/officeDocument/2006/relationships/image" Target="../media/image4.png"/><Relationship Id="rId5" Type="http://schemas.openxmlformats.org/officeDocument/2006/relationships/hyperlink" Target="http://www.dm-drogeriemarkt.de/" TargetMode="External"/><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39.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4.png"/><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hyperlink" Target="http://www.skymobilemedia.com/main.php" TargetMode="External"/><Relationship Id="rId35"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26" Type="http://schemas.openxmlformats.org/officeDocument/2006/relationships/image" Target="../media/image64.png"/><Relationship Id="rId3" Type="http://schemas.openxmlformats.org/officeDocument/2006/relationships/image" Target="../media/image41.png"/><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3.jpeg"/><Relationship Id="rId2" Type="http://schemas.openxmlformats.org/officeDocument/2006/relationships/image" Target="../media/image40.png"/><Relationship Id="rId16" Type="http://schemas.openxmlformats.org/officeDocument/2006/relationships/image" Target="../media/image54.png"/><Relationship Id="rId20" Type="http://schemas.openxmlformats.org/officeDocument/2006/relationships/image" Target="../media/image58.png"/><Relationship Id="rId29"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jpeg"/><Relationship Id="rId24" Type="http://schemas.openxmlformats.org/officeDocument/2006/relationships/image" Target="../media/image62.png"/><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image" Target="../media/image61.png"/><Relationship Id="rId28" Type="http://schemas.openxmlformats.org/officeDocument/2006/relationships/image" Target="../media/image66.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5.png"/><Relationship Id="rId30"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9.png"/></Relationships>
</file>

<file path=ppt/slides/_rels/slide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95242" y="2492896"/>
            <a:ext cx="7329488" cy="2052228"/>
          </a:xfrm>
        </p:spPr>
      </p:pic>
      <p:pic>
        <p:nvPicPr>
          <p:cNvPr id="5" name="Bild 3" descr="LY07_Element-bluegreen-1_forPowerPointRGB.png"/>
          <p:cNvPicPr/>
          <p:nvPr/>
        </p:nvPicPr>
        <p:blipFill>
          <a:blip r:embed="rId4" cstate="print"/>
          <a:srcRect/>
          <a:stretch>
            <a:fillRect/>
          </a:stretch>
        </p:blipFill>
        <p:spPr>
          <a:xfrm>
            <a:off x="107504" y="666018"/>
            <a:ext cx="1858010" cy="4448175"/>
          </a:xfrm>
          <a:prstGeom prst="rect">
            <a:avLst/>
          </a:prstGeom>
        </p:spPr>
      </p:pic>
      <p:pic>
        <p:nvPicPr>
          <p:cNvPr id="6" name="Bild 2" descr="LY07_Element-bluegreen-2a_forPowerPointRGB.png"/>
          <p:cNvPicPr/>
          <p:nvPr/>
        </p:nvPicPr>
        <p:blipFill>
          <a:blip r:embed="rId5" cstate="print"/>
          <a:srcRect/>
          <a:stretch>
            <a:fillRect/>
          </a:stretch>
        </p:blipFill>
        <p:spPr>
          <a:xfrm>
            <a:off x="1982562" y="74172"/>
            <a:ext cx="3943350" cy="607119"/>
          </a:xfrm>
          <a:prstGeom prst="rect">
            <a:avLst/>
          </a:prstGeom>
        </p:spPr>
      </p:pic>
      <p:sp>
        <p:nvSpPr>
          <p:cNvPr id="7" name="TextBox 6"/>
          <p:cNvSpPr txBox="1"/>
          <p:nvPr/>
        </p:nvSpPr>
        <p:spPr>
          <a:xfrm>
            <a:off x="583801" y="6021288"/>
            <a:ext cx="1517851" cy="276999"/>
          </a:xfrm>
          <a:prstGeom prst="rect">
            <a:avLst/>
          </a:prstGeom>
          <a:noFill/>
        </p:spPr>
        <p:txBody>
          <a:bodyPr wrap="none" rtlCol="0">
            <a:spAutoFit/>
          </a:bodyPr>
          <a:lstStyle/>
          <a:p>
            <a:r>
              <a:rPr lang="de-DE" sz="1200" dirty="0" smtClean="0"/>
              <a:t>www.coremedia.com</a:t>
            </a:r>
            <a:endParaRPr lang="de-DE" sz="1200" dirty="0"/>
          </a:p>
        </p:txBody>
      </p:sp>
    </p:spTree>
    <p:extLst>
      <p:ext uri="{BB962C8B-B14F-4D97-AF65-F5344CB8AC3E}">
        <p14:creationId xmlns:p14="http://schemas.microsoft.com/office/powerpoint/2010/main" val="3918800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lgn="l"/>
            <a:r>
              <a:rPr lang="en-US" sz="1200" b="1" dirty="0" smtClean="0">
                <a:latin typeface="+mn-lt"/>
              </a:rPr>
              <a:t/>
            </a:r>
            <a:br>
              <a:rPr lang="en-US" sz="1200" b="1" dirty="0" smtClean="0">
                <a:latin typeface="+mn-lt"/>
              </a:rPr>
            </a:br>
            <a:r>
              <a:rPr lang="en-US" sz="1200" b="1" dirty="0">
                <a:latin typeface="+mn-lt"/>
              </a:rPr>
              <a:t/>
            </a:r>
            <a:br>
              <a:rPr lang="en-US" sz="1200" b="1" dirty="0">
                <a:latin typeface="+mn-lt"/>
              </a:rPr>
            </a:br>
            <a:r>
              <a:rPr lang="en-US" sz="1200" b="1" dirty="0" smtClean="0">
                <a:latin typeface="+mn-lt"/>
              </a:rPr>
              <a:t/>
            </a:r>
            <a:br>
              <a:rPr lang="en-US" sz="1200" b="1" dirty="0" smtClean="0">
                <a:latin typeface="+mn-lt"/>
              </a:rPr>
            </a:br>
            <a:r>
              <a:rPr lang="en-US" sz="1200" b="1" dirty="0">
                <a:latin typeface="+mn-lt"/>
              </a:rPr>
              <a:t/>
            </a:r>
            <a:br>
              <a:rPr lang="en-US" sz="1200" b="1" dirty="0">
                <a:latin typeface="+mn-lt"/>
              </a:rPr>
            </a:br>
            <a:r>
              <a:rPr lang="en-US" sz="1200" b="1" dirty="0" smtClean="0">
                <a:latin typeface="+mn-lt"/>
              </a:rPr>
              <a:t>Sabbatical</a:t>
            </a:r>
            <a:r>
              <a:rPr lang="en-US" sz="1100" b="1" dirty="0" smtClean="0">
                <a:latin typeface="+mn-lt"/>
              </a:rPr>
              <a:t/>
            </a:r>
            <a:br>
              <a:rPr lang="en-US" sz="1100" b="1" dirty="0" smtClean="0">
                <a:latin typeface="+mn-lt"/>
              </a:rPr>
            </a:br>
            <a:r>
              <a:rPr lang="en-US" sz="1200" dirty="0" smtClean="0">
                <a:latin typeface="+mn-lt"/>
              </a:rPr>
              <a:t>Do </a:t>
            </a:r>
            <a:r>
              <a:rPr lang="en-US" sz="1200" dirty="0">
                <a:latin typeface="+mn-lt"/>
              </a:rPr>
              <a:t>you need some distance? CoreMedia offers you a sabbatical scheme for a longer time off work.</a:t>
            </a:r>
            <a:br>
              <a:rPr lang="en-US" sz="1200" dirty="0">
                <a:latin typeface="+mn-lt"/>
              </a:rPr>
            </a:br>
            <a:endParaRPr lang="de-DE" sz="1200" dirty="0">
              <a:latin typeface="+mn-lt"/>
            </a:endParaRPr>
          </a:p>
        </p:txBody>
      </p:sp>
      <p:sp>
        <p:nvSpPr>
          <p:cNvPr id="3" name="Content Placeholder 2"/>
          <p:cNvSpPr>
            <a:spLocks noGrp="1"/>
          </p:cNvSpPr>
          <p:nvPr>
            <p:ph idx="1"/>
          </p:nvPr>
        </p:nvSpPr>
        <p:spPr>
          <a:xfrm>
            <a:off x="323528" y="1412776"/>
            <a:ext cx="8229600" cy="4525963"/>
          </a:xfrm>
        </p:spPr>
        <p:txBody>
          <a:bodyPr>
            <a:normAutofit/>
          </a:bodyPr>
          <a:lstStyle/>
          <a:p>
            <a:pPr marL="0" indent="0">
              <a:buNone/>
            </a:pPr>
            <a:endParaRPr lang="en-US" sz="1200" b="1" dirty="0" smtClean="0"/>
          </a:p>
          <a:p>
            <a:pPr marL="0" indent="0">
              <a:buNone/>
            </a:pPr>
            <a:r>
              <a:rPr lang="en-US" sz="1200" b="1" dirty="0" smtClean="0"/>
              <a:t>Company </a:t>
            </a:r>
            <a:r>
              <a:rPr lang="en-US" sz="1200" b="1" dirty="0"/>
              <a:t>values</a:t>
            </a:r>
          </a:p>
          <a:p>
            <a:pPr marL="0" indent="0">
              <a:buNone/>
            </a:pPr>
            <a:r>
              <a:rPr lang="en-US" sz="1200" dirty="0"/>
              <a:t>Our three core values ​​we consider as a self-commitment. We have formulated it as "standards of cooperation" in our mission statement: "For the customer to be the best," we see the highest value of our working atmosphere. “ To be ready for each other" shapes our organizational culture.  And “To be fair" is the maxim of our culture of debate.</a:t>
            </a:r>
          </a:p>
          <a:p>
            <a:pPr marL="0" indent="0">
              <a:buNone/>
            </a:pPr>
            <a:endParaRPr lang="en-US" sz="1200" b="1" dirty="0"/>
          </a:p>
          <a:p>
            <a:pPr marL="0" indent="0">
              <a:buNone/>
            </a:pPr>
            <a:r>
              <a:rPr lang="en-US" sz="1200" b="1" dirty="0"/>
              <a:t>B</a:t>
            </a:r>
            <a:r>
              <a:rPr lang="en-US" sz="1200" b="1" dirty="0" smtClean="0"/>
              <a:t>onus</a:t>
            </a:r>
            <a:r>
              <a:rPr lang="en-US" sz="1200" dirty="0"/>
              <a:t/>
            </a:r>
            <a:br>
              <a:rPr lang="en-US" sz="1200" dirty="0"/>
            </a:br>
            <a:r>
              <a:rPr lang="en-US" sz="1200" dirty="0"/>
              <a:t/>
            </a:r>
            <a:br>
              <a:rPr lang="en-US" sz="1200" dirty="0"/>
            </a:br>
            <a:r>
              <a:rPr lang="en-US" sz="1200" dirty="0"/>
              <a:t>We want to continue to grow, that </a:t>
            </a:r>
            <a:r>
              <a:rPr lang="en-US" sz="1200" dirty="0" smtClean="0"/>
              <a:t>s why we </a:t>
            </a:r>
            <a:r>
              <a:rPr lang="en-US" sz="1200" dirty="0"/>
              <a:t>need more staff. </a:t>
            </a:r>
            <a:r>
              <a:rPr lang="en-US" sz="1200" dirty="0" smtClean="0"/>
              <a:t>Obtain us capable candidates </a:t>
            </a:r>
            <a:r>
              <a:rPr lang="en-US" sz="1200" dirty="0"/>
              <a:t>from your personal environment. </a:t>
            </a:r>
            <a:r>
              <a:rPr lang="en-US" sz="1200" dirty="0" smtClean="0"/>
              <a:t>Which </a:t>
            </a:r>
            <a:r>
              <a:rPr lang="en-US" sz="1200" dirty="0"/>
              <a:t>positions are available currently, you learn from the internal job postings. We reward each successful placement with a </a:t>
            </a:r>
            <a:r>
              <a:rPr lang="en-US" sz="1200" dirty="0" smtClean="0"/>
              <a:t>generous </a:t>
            </a:r>
            <a:r>
              <a:rPr lang="en-US" sz="1200" dirty="0"/>
              <a:t>bonus</a:t>
            </a:r>
            <a:r>
              <a:rPr lang="en-US" sz="1200" dirty="0" smtClean="0"/>
              <a:t>.</a:t>
            </a:r>
          </a:p>
          <a:p>
            <a:pPr marL="0" indent="0">
              <a:buNone/>
            </a:pPr>
            <a:endParaRPr lang="en-US" sz="1200" dirty="0"/>
          </a:p>
          <a:p>
            <a:pPr marL="0" indent="0">
              <a:buNone/>
            </a:pPr>
            <a:r>
              <a:rPr lang="en-US" sz="1200" b="1" dirty="0" smtClean="0"/>
              <a:t>Further training</a:t>
            </a:r>
          </a:p>
          <a:p>
            <a:pPr marL="0" indent="0">
              <a:buNone/>
            </a:pPr>
            <a:r>
              <a:rPr lang="en-US" sz="1200" dirty="0"/>
              <a:t>Knowledge is our greatest asset. We </a:t>
            </a:r>
            <a:r>
              <a:rPr lang="en-US" sz="1200" dirty="0" smtClean="0"/>
              <a:t>attach value to a </a:t>
            </a:r>
            <a:r>
              <a:rPr lang="en-US" sz="1200" dirty="0"/>
              <a:t>regular training. Together with your supervisor and coach you put your fixed individual training program to both the professional as well as personal learning programs as well as external and internal training in our own training </a:t>
            </a:r>
            <a:r>
              <a:rPr lang="en-US" sz="1200" dirty="0" smtClean="0"/>
              <a:t>center.</a:t>
            </a:r>
          </a:p>
          <a:p>
            <a:pPr marL="0" indent="0">
              <a:buNone/>
            </a:pPr>
            <a:endParaRPr lang="en-US" sz="1200" b="1" dirty="0" smtClean="0"/>
          </a:p>
          <a:p>
            <a:pPr marL="0" indent="0">
              <a:buNone/>
            </a:pPr>
            <a:r>
              <a:rPr lang="en-US" sz="1200" b="1" dirty="0" smtClean="0"/>
              <a:t>Cooperation</a:t>
            </a:r>
          </a:p>
          <a:p>
            <a:pPr marL="0" indent="0">
              <a:buNone/>
            </a:pPr>
            <a:r>
              <a:rPr lang="en-US" sz="1200" dirty="0"/>
              <a:t>Relationships are as important as technical issues. </a:t>
            </a:r>
            <a:r>
              <a:rPr lang="en-US" sz="1200" dirty="0" smtClean="0"/>
              <a:t>This </a:t>
            </a:r>
            <a:r>
              <a:rPr lang="en-US" sz="1200" dirty="0"/>
              <a:t>must be practiced. With </a:t>
            </a:r>
            <a:r>
              <a:rPr lang="en-US" sz="1200" dirty="0" smtClean="0"/>
              <a:t>the cooperation</a:t>
            </a:r>
            <a:r>
              <a:rPr lang="en-US" sz="1200" dirty="0"/>
              <a:t>, CoreMedia prescribed a sustainable learning program. It includes a number of methods and tools that </a:t>
            </a:r>
            <a:r>
              <a:rPr lang="en-US" sz="1200" dirty="0" err="1" smtClean="0"/>
              <a:t>arr</a:t>
            </a:r>
            <a:r>
              <a:rPr lang="en-US" sz="1200" dirty="0" smtClean="0"/>
              <a:t> mediated </a:t>
            </a:r>
            <a:r>
              <a:rPr lang="en-US" sz="1200" dirty="0"/>
              <a:t>through workshops and training in their daily work</a:t>
            </a:r>
            <a:r>
              <a:rPr lang="en-US" sz="1200" dirty="0" smtClean="0"/>
              <a:t>.</a:t>
            </a:r>
          </a:p>
          <a:p>
            <a:pPr marL="0" indent="0">
              <a:buNone/>
            </a:pPr>
            <a:endParaRPr lang="en-US" sz="1200" b="1" dirty="0"/>
          </a:p>
          <a:p>
            <a:pPr marL="0" indent="0">
              <a:buNone/>
            </a:pPr>
            <a:endParaRPr lang="en-US" sz="1200" b="1" dirty="0"/>
          </a:p>
        </p:txBody>
      </p:sp>
      <p:pic>
        <p:nvPicPr>
          <p:cNvPr id="4" name="Bild 1" descr="CoreMedia_RGB_for PowerPoint.png"/>
          <p:cNvPicPr>
            <a:picLocks/>
          </p:cNvPicPr>
          <p:nvPr/>
        </p:nvPicPr>
        <p:blipFill>
          <a:blip r:embed="rId2" cstate="print"/>
          <a:stretch>
            <a:fillRect/>
          </a:stretch>
        </p:blipFill>
        <p:spPr>
          <a:xfrm>
            <a:off x="7308303" y="116632"/>
            <a:ext cx="1656185" cy="288031"/>
          </a:xfrm>
          <a:prstGeom prst="rect">
            <a:avLst/>
          </a:prstGeom>
        </p:spPr>
      </p:pic>
    </p:spTree>
    <p:extLst>
      <p:ext uri="{BB962C8B-B14F-4D97-AF65-F5344CB8AC3E}">
        <p14:creationId xmlns:p14="http://schemas.microsoft.com/office/powerpoint/2010/main" val="2348288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de-DE" sz="1600" dirty="0" err="1" smtClean="0">
                <a:latin typeface="Verdana" panose="020B0604030504040204" pitchFamily="34" charset="0"/>
                <a:ea typeface="Verdana" panose="020B0604030504040204" pitchFamily="34" charset="0"/>
                <a:cs typeface="Verdana" panose="020B0604030504040204" pitchFamily="34" charset="0"/>
              </a:rPr>
              <a:t>We</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err="1" smtClean="0">
                <a:latin typeface="Verdana" panose="020B0604030504040204" pitchFamily="34" charset="0"/>
                <a:ea typeface="Verdana" panose="020B0604030504040204" pitchFamily="34" charset="0"/>
                <a:cs typeface="Verdana" panose="020B0604030504040204" pitchFamily="34" charset="0"/>
              </a:rPr>
              <a:t>work</a:t>
            </a:r>
            <a:r>
              <a:rPr lang="de-DE" sz="1600" dirty="0" smtClean="0">
                <a:latin typeface="Verdana" panose="020B0604030504040204" pitchFamily="34" charset="0"/>
                <a:ea typeface="Verdana" panose="020B0604030504040204" pitchFamily="34" charset="0"/>
                <a:cs typeface="Verdana" panose="020B0604030504040204" pitchFamily="34" charset="0"/>
              </a:rPr>
              <a:t> mit </a:t>
            </a:r>
            <a:r>
              <a:rPr lang="de-DE" sz="1600" dirty="0" err="1" smtClean="0">
                <a:latin typeface="Verdana" panose="020B0604030504040204" pitchFamily="34" charset="0"/>
                <a:ea typeface="Verdana" panose="020B0604030504040204" pitchFamily="34" charset="0"/>
                <a:cs typeface="Verdana" panose="020B0604030504040204" pitchFamily="34" charset="0"/>
              </a:rPr>
              <a:t>Scrum</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5" name="Grafik 6" descr="C:\Users\vtraub\Desktop\Bilder\Taskboard.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51520" y="1878310"/>
            <a:ext cx="3816424" cy="3137004"/>
          </a:xfrm>
          <a:prstGeom prst="rect">
            <a:avLst/>
          </a:prstGeom>
          <a:noFill/>
          <a:ln>
            <a:noFill/>
          </a:ln>
        </p:spPr>
      </p:pic>
      <p:pic>
        <p:nvPicPr>
          <p:cNvPr id="4" name="Bild 1" descr="CoreMedia_RGB_for PowerPoint.png"/>
          <p:cNvPicPr>
            <a:picLocks/>
          </p:cNvPicPr>
          <p:nvPr/>
        </p:nvPicPr>
        <p:blipFill>
          <a:blip r:embed="rId3" cstate="print"/>
          <a:stretch>
            <a:fillRect/>
          </a:stretch>
        </p:blipFill>
        <p:spPr>
          <a:xfrm>
            <a:off x="7308303" y="116632"/>
            <a:ext cx="1656185" cy="288031"/>
          </a:xfrm>
          <a:prstGeom prst="rect">
            <a:avLst/>
          </a:prstGeom>
        </p:spPr>
      </p:pic>
      <p:sp>
        <p:nvSpPr>
          <p:cNvPr id="7" name="Rectangle 6"/>
          <p:cNvSpPr/>
          <p:nvPr/>
        </p:nvSpPr>
        <p:spPr>
          <a:xfrm>
            <a:off x="4788024" y="1874907"/>
            <a:ext cx="3240360" cy="1323439"/>
          </a:xfrm>
          <a:prstGeom prst="rect">
            <a:avLst/>
          </a:prstGeom>
        </p:spPr>
        <p:txBody>
          <a:bodyPr wrap="square">
            <a:spAutoFit/>
          </a:bodyPr>
          <a:lstStyle/>
          <a:p>
            <a:pPr lvl="0" algn="just"/>
            <a:r>
              <a:rPr lang="en-US" sz="1600" b="1" dirty="0">
                <a:solidFill>
                  <a:prstClr val="black"/>
                </a:solidFill>
              </a:rPr>
              <a:t>Scrum</a:t>
            </a:r>
            <a:r>
              <a:rPr lang="en-US" sz="1600" dirty="0">
                <a:solidFill>
                  <a:prstClr val="black"/>
                </a:solidFill>
              </a:rPr>
              <a:t> is an iterative and incremental </a:t>
            </a:r>
            <a:r>
              <a:rPr lang="en-US" sz="1600" dirty="0" smtClean="0">
                <a:solidFill>
                  <a:prstClr val="black"/>
                </a:solidFill>
                <a:hlinkClick r:id="rId4" tooltip="Agile software development"/>
              </a:rPr>
              <a:t>Agile software </a:t>
            </a:r>
            <a:r>
              <a:rPr lang="en-US" sz="1600" dirty="0">
                <a:solidFill>
                  <a:prstClr val="black"/>
                </a:solidFill>
                <a:hlinkClick r:id="rId4" tooltip="Agile software development"/>
              </a:rPr>
              <a:t>development</a:t>
            </a:r>
            <a:r>
              <a:rPr lang="en-US" sz="1600" dirty="0">
                <a:solidFill>
                  <a:prstClr val="black"/>
                </a:solidFill>
              </a:rPr>
              <a:t> framework for managing software projects and product or application </a:t>
            </a:r>
            <a:r>
              <a:rPr lang="en-US" sz="1600" dirty="0" smtClean="0">
                <a:solidFill>
                  <a:prstClr val="black"/>
                </a:solidFill>
              </a:rPr>
              <a:t>development.</a:t>
            </a:r>
            <a:endParaRPr lang="de-DE" sz="1600" dirty="0">
              <a:solidFill>
                <a:prstClr val="black"/>
              </a:solidFill>
            </a:endParaRPr>
          </a:p>
        </p:txBody>
      </p:sp>
      <p:pic>
        <p:nvPicPr>
          <p:cNvPr id="1026" name="Picture 2" descr="H:\Pictures\Pictures\Scrum_proces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5212" y="3182322"/>
            <a:ext cx="3665984" cy="18329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43608" y="5157192"/>
            <a:ext cx="2109322" cy="276999"/>
          </a:xfrm>
          <a:prstGeom prst="rect">
            <a:avLst/>
          </a:prstGeom>
          <a:noFill/>
        </p:spPr>
        <p:txBody>
          <a:bodyPr wrap="square" rtlCol="0">
            <a:spAutoFit/>
          </a:bodyPr>
          <a:lstStyle/>
          <a:p>
            <a:r>
              <a:rPr lang="de-DE" sz="1200" dirty="0" smtClean="0"/>
              <a:t>A </a:t>
            </a:r>
            <a:r>
              <a:rPr lang="de-DE" sz="1200" dirty="0" err="1"/>
              <a:t>S</a:t>
            </a:r>
            <a:r>
              <a:rPr lang="de-DE" sz="1200" dirty="0" err="1" smtClean="0"/>
              <a:t>crum</a:t>
            </a:r>
            <a:r>
              <a:rPr lang="de-DE" sz="1200" dirty="0" smtClean="0"/>
              <a:t> </a:t>
            </a:r>
            <a:r>
              <a:rPr lang="de-DE" sz="1200" dirty="0" err="1" smtClean="0"/>
              <a:t>task</a:t>
            </a:r>
            <a:r>
              <a:rPr lang="de-DE" sz="1200" dirty="0" smtClean="0"/>
              <a:t> </a:t>
            </a:r>
            <a:r>
              <a:rPr lang="de-DE" sz="1200" dirty="0" err="1" smtClean="0"/>
              <a:t>board</a:t>
            </a:r>
            <a:endParaRPr lang="de-DE" sz="1200" dirty="0"/>
          </a:p>
        </p:txBody>
      </p:sp>
      <p:sp>
        <p:nvSpPr>
          <p:cNvPr id="10" name="TextBox 9"/>
          <p:cNvSpPr txBox="1"/>
          <p:nvPr/>
        </p:nvSpPr>
        <p:spPr>
          <a:xfrm>
            <a:off x="5940152" y="4837598"/>
            <a:ext cx="1357166" cy="276999"/>
          </a:xfrm>
          <a:prstGeom prst="rect">
            <a:avLst/>
          </a:prstGeom>
          <a:noFill/>
        </p:spPr>
        <p:txBody>
          <a:bodyPr wrap="none" rtlCol="0">
            <a:spAutoFit/>
          </a:bodyPr>
          <a:lstStyle/>
          <a:p>
            <a:r>
              <a:rPr lang="de-DE" sz="1200" dirty="0" smtClean="0"/>
              <a:t>The </a:t>
            </a:r>
            <a:r>
              <a:rPr lang="de-DE" sz="1200" dirty="0" err="1"/>
              <a:t>S</a:t>
            </a:r>
            <a:r>
              <a:rPr lang="de-DE" sz="1200" dirty="0" err="1" smtClean="0"/>
              <a:t>crum</a:t>
            </a:r>
            <a:r>
              <a:rPr lang="de-DE" sz="1200" dirty="0" smtClean="0"/>
              <a:t> </a:t>
            </a:r>
            <a:r>
              <a:rPr lang="de-DE" sz="1200" dirty="0" err="1" smtClean="0"/>
              <a:t>process</a:t>
            </a:r>
            <a:endParaRPr lang="de-DE" sz="1200" dirty="0"/>
          </a:p>
        </p:txBody>
      </p:sp>
    </p:spTree>
    <p:extLst>
      <p:ext uri="{BB962C8B-B14F-4D97-AF65-F5344CB8AC3E}">
        <p14:creationId xmlns:p14="http://schemas.microsoft.com/office/powerpoint/2010/main" val="187741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de-DE" sz="1600" dirty="0" smtClean="0">
                <a:latin typeface="Verdana" panose="020B0604030504040204" pitchFamily="34" charset="0"/>
                <a:ea typeface="Verdana" panose="020B0604030504040204" pitchFamily="34" charset="0"/>
                <a:cs typeface="Verdana" panose="020B0604030504040204" pitchFamily="34" charset="0"/>
              </a:rPr>
              <a:t>Jobs </a:t>
            </a:r>
            <a:r>
              <a:rPr lang="de-DE" sz="1600" dirty="0" err="1" smtClean="0">
                <a:latin typeface="Verdana" panose="020B0604030504040204" pitchFamily="34" charset="0"/>
                <a:ea typeface="Verdana" panose="020B0604030504040204" pitchFamily="34" charset="0"/>
                <a:cs typeface="Verdana" panose="020B0604030504040204" pitchFamily="34" charset="0"/>
              </a:rPr>
              <a:t>and</a:t>
            </a:r>
            <a:r>
              <a:rPr lang="de-DE" sz="1600" dirty="0" smtClean="0">
                <a:latin typeface="Verdana" panose="020B0604030504040204" pitchFamily="34" charset="0"/>
                <a:ea typeface="Verdana" panose="020B0604030504040204" pitchFamily="34" charset="0"/>
                <a:cs typeface="Verdana" panose="020B0604030504040204" pitchFamily="34" charset="0"/>
              </a:rPr>
              <a:t> Practice</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67544" y="1556792"/>
            <a:ext cx="8229600" cy="4525963"/>
          </a:xfrm>
        </p:spPr>
        <p:txBody>
          <a:bodyPr>
            <a:normAutofit fontScale="92500" lnSpcReduction="20000"/>
          </a:bodyPr>
          <a:lstStyle/>
          <a:p>
            <a:pPr marL="0" indent="0">
              <a:buNone/>
            </a:pPr>
            <a:r>
              <a:rPr lang="en-US" sz="1200" dirty="0"/>
              <a:t>We are constantly looking for</a:t>
            </a:r>
            <a:r>
              <a:rPr lang="en-US" sz="1200" dirty="0" smtClean="0"/>
              <a:t>:</a:t>
            </a:r>
          </a:p>
          <a:p>
            <a:pPr marL="0" indent="0">
              <a:buNone/>
            </a:pPr>
            <a:r>
              <a:rPr lang="en-US" sz="1200" dirty="0"/>
              <a:t/>
            </a:r>
            <a:br>
              <a:rPr lang="en-US" sz="1200" dirty="0"/>
            </a:br>
            <a:r>
              <a:rPr lang="en-US" sz="1200" dirty="0"/>
              <a:t>• </a:t>
            </a:r>
            <a:r>
              <a:rPr lang="en-US" sz="1200" b="1" dirty="0" smtClean="0"/>
              <a:t>Software Engineer in Customer Projects </a:t>
            </a:r>
            <a:r>
              <a:rPr lang="en-US" sz="1200" b="1" dirty="0"/>
              <a:t>(</a:t>
            </a:r>
            <a:r>
              <a:rPr lang="en-US" sz="1200" b="1" dirty="0" smtClean="0"/>
              <a:t>m/ </a:t>
            </a:r>
            <a:r>
              <a:rPr lang="en-US" sz="1200" b="1" dirty="0"/>
              <a:t>f)</a:t>
            </a:r>
            <a:r>
              <a:rPr lang="en-US" sz="1200" dirty="0"/>
              <a:t/>
            </a:r>
            <a:br>
              <a:rPr lang="en-US" sz="1200" dirty="0"/>
            </a:br>
            <a:r>
              <a:rPr lang="en-US" sz="1200" dirty="0"/>
              <a:t/>
            </a:r>
            <a:br>
              <a:rPr lang="en-US" sz="1200" dirty="0"/>
            </a:br>
            <a:r>
              <a:rPr lang="en-US" sz="1200" dirty="0"/>
              <a:t>• </a:t>
            </a:r>
            <a:r>
              <a:rPr lang="en-US" sz="1200" b="1" dirty="0"/>
              <a:t>S</a:t>
            </a:r>
            <a:r>
              <a:rPr lang="en-US" sz="1200" b="1" dirty="0" smtClean="0"/>
              <a:t>oftware Engineer </a:t>
            </a:r>
            <a:r>
              <a:rPr lang="en-US" sz="1200" b="1" dirty="0"/>
              <a:t>(</a:t>
            </a:r>
            <a:r>
              <a:rPr lang="en-US" sz="1200" b="1" dirty="0" smtClean="0"/>
              <a:t>m/ </a:t>
            </a:r>
            <a:r>
              <a:rPr lang="en-US" sz="1200" b="1" dirty="0"/>
              <a:t>f)</a:t>
            </a:r>
            <a:r>
              <a:rPr lang="en-US" sz="1200" dirty="0"/>
              <a:t/>
            </a:r>
            <a:br>
              <a:rPr lang="en-US" sz="1200" dirty="0"/>
            </a:br>
            <a:r>
              <a:rPr lang="en-US" sz="1200" dirty="0"/>
              <a:t/>
            </a:r>
            <a:br>
              <a:rPr lang="en-US" sz="1200" dirty="0"/>
            </a:br>
            <a:r>
              <a:rPr lang="en-US" sz="1200" dirty="0"/>
              <a:t>We also offer students the opportunity to work as an intern for us or to complete an</a:t>
            </a:r>
            <a:r>
              <a:rPr lang="en-US" sz="1200" b="1" dirty="0"/>
              <a:t> internship</a:t>
            </a:r>
            <a:r>
              <a:rPr lang="en-US" sz="1200" dirty="0"/>
              <a:t> and </a:t>
            </a:r>
            <a:r>
              <a:rPr lang="en-US" sz="1200" b="1" dirty="0"/>
              <a:t>write theses</a:t>
            </a:r>
            <a:r>
              <a:rPr lang="en-US" sz="1200" dirty="0"/>
              <a:t>.</a:t>
            </a:r>
            <a:br>
              <a:rPr lang="en-US" sz="1200" dirty="0"/>
            </a:br>
            <a:r>
              <a:rPr lang="en-US" sz="1200" dirty="0"/>
              <a:t>These and other current vacancies can be found on our website. There (and on Facebook) and there is also additional information, a movie </a:t>
            </a:r>
            <a:r>
              <a:rPr lang="en-US" sz="1200" dirty="0" smtClean="0"/>
              <a:t>about </a:t>
            </a:r>
            <a:r>
              <a:rPr lang="en-US" sz="1200" dirty="0"/>
              <a:t>our company as well as images and snapshots</a:t>
            </a:r>
            <a:r>
              <a:rPr lang="en-US" sz="1200" dirty="0" smtClean="0"/>
              <a:t>.</a:t>
            </a:r>
          </a:p>
          <a:p>
            <a:pPr marL="0" indent="0">
              <a:buNone/>
            </a:pPr>
            <a:endParaRPr lang="en-US" sz="1200" dirty="0"/>
          </a:p>
          <a:p>
            <a:pPr marL="0" indent="0">
              <a:buNone/>
            </a:pPr>
            <a:r>
              <a:rPr lang="de-DE" sz="1200" u="sng" dirty="0">
                <a:hlinkClick r:id="rId2"/>
              </a:rPr>
              <a:t>www.coremedia.com</a:t>
            </a:r>
            <a:r>
              <a:rPr lang="de-DE" sz="1200" u="sng" dirty="0"/>
              <a:t>/karriere</a:t>
            </a:r>
            <a:endParaRPr lang="de-DE" sz="1200" dirty="0"/>
          </a:p>
          <a:p>
            <a:pPr marL="0" indent="0">
              <a:buNone/>
            </a:pPr>
            <a:r>
              <a:rPr lang="de-DE" sz="1200" u="sng" dirty="0">
                <a:hlinkClick r:id="rId3"/>
              </a:rPr>
              <a:t>www.facebook.com/coremedia</a:t>
            </a:r>
            <a:endParaRPr lang="de-DE" sz="1200" dirty="0"/>
          </a:p>
          <a:p>
            <a:pPr marL="0" indent="0">
              <a:buNone/>
            </a:pPr>
            <a:endParaRPr lang="de-DE" sz="1200" dirty="0" smtClean="0"/>
          </a:p>
          <a:p>
            <a:pPr marL="0" indent="0">
              <a:buNone/>
            </a:pPr>
            <a:endParaRPr lang="de-DE" sz="1200" dirty="0" smtClean="0"/>
          </a:p>
          <a:p>
            <a:pPr marL="0" indent="0">
              <a:buNone/>
            </a:pPr>
            <a:r>
              <a:rPr lang="en-US" sz="1200" b="1" dirty="0"/>
              <a:t>You </a:t>
            </a:r>
            <a:r>
              <a:rPr lang="en-US" sz="1200" b="1" dirty="0" smtClean="0"/>
              <a:t>want </a:t>
            </a:r>
            <a:r>
              <a:rPr lang="en-US" sz="1200" b="1" dirty="0"/>
              <a:t>to be part of the team</a:t>
            </a:r>
            <a:r>
              <a:rPr lang="en-US" sz="1200" b="1" dirty="0" smtClean="0"/>
              <a:t>?</a:t>
            </a:r>
          </a:p>
          <a:p>
            <a:pPr marL="0" indent="0">
              <a:buNone/>
            </a:pPr>
            <a:r>
              <a:rPr lang="en-US" sz="1200" dirty="0" smtClean="0"/>
              <a:t>Then </a:t>
            </a:r>
            <a:r>
              <a:rPr lang="en-US" sz="1200" dirty="0"/>
              <a:t>send us your </a:t>
            </a:r>
            <a:r>
              <a:rPr lang="en-US" sz="1200" dirty="0" smtClean="0"/>
              <a:t>application (in English) </a:t>
            </a:r>
            <a:r>
              <a:rPr lang="en-US" sz="1200" dirty="0"/>
              <a:t>including a motivation letter, CV and references.</a:t>
            </a:r>
            <a:endParaRPr lang="de-DE" sz="1200" b="1" dirty="0"/>
          </a:p>
          <a:p>
            <a:pPr marL="0" indent="0">
              <a:buNone/>
            </a:pPr>
            <a:endParaRPr lang="en-US" sz="1200" dirty="0" smtClean="0"/>
          </a:p>
          <a:p>
            <a:pPr marL="0" indent="0">
              <a:buNone/>
            </a:pPr>
            <a:r>
              <a:rPr lang="de-DE" sz="1200" dirty="0"/>
              <a:t>Verena </a:t>
            </a:r>
            <a:r>
              <a:rPr lang="de-DE" sz="1200" dirty="0" smtClean="0"/>
              <a:t>Traub</a:t>
            </a:r>
          </a:p>
          <a:p>
            <a:pPr marL="0" indent="0">
              <a:buNone/>
            </a:pPr>
            <a:r>
              <a:rPr lang="de-DE" sz="1200" dirty="0" smtClean="0"/>
              <a:t>Recruiting </a:t>
            </a:r>
            <a:r>
              <a:rPr lang="de-DE" sz="1200" dirty="0"/>
              <a:t>Manager</a:t>
            </a:r>
          </a:p>
          <a:p>
            <a:pPr marL="0" indent="0">
              <a:buNone/>
            </a:pPr>
            <a:r>
              <a:rPr lang="de-DE" sz="1200" dirty="0" smtClean="0"/>
              <a:t>Ludwig-Erhard-Street </a:t>
            </a:r>
            <a:r>
              <a:rPr lang="de-DE" sz="1200" dirty="0"/>
              <a:t>18</a:t>
            </a:r>
            <a:br>
              <a:rPr lang="de-DE" sz="1200" dirty="0"/>
            </a:br>
            <a:r>
              <a:rPr lang="de-DE" sz="1200" dirty="0"/>
              <a:t>20459 Hamburg</a:t>
            </a:r>
          </a:p>
          <a:p>
            <a:pPr marL="0" indent="0">
              <a:buNone/>
            </a:pPr>
            <a:r>
              <a:rPr lang="en-US" sz="1200" dirty="0"/>
              <a:t>Tel: 040.325587.602   							 </a:t>
            </a:r>
          </a:p>
          <a:p>
            <a:pPr marL="0" indent="0">
              <a:buNone/>
            </a:pPr>
            <a:r>
              <a:rPr lang="en-US" sz="1200" dirty="0"/>
              <a:t>Fax 040.325587.999</a:t>
            </a:r>
            <a:endParaRPr lang="de-DE" sz="1200" dirty="0"/>
          </a:p>
          <a:p>
            <a:pPr marL="0" indent="0">
              <a:buNone/>
            </a:pPr>
            <a:r>
              <a:rPr lang="de-DE" sz="1200" u="sng" dirty="0">
                <a:hlinkClick r:id="rId4"/>
              </a:rPr>
              <a:t>verena.traub@coremedia.com</a:t>
            </a:r>
            <a:endParaRPr lang="de-DE" sz="1200" dirty="0"/>
          </a:p>
          <a:p>
            <a:pPr marL="0" indent="0">
              <a:buNone/>
            </a:pPr>
            <a:r>
              <a:rPr lang="de-DE" sz="1200" dirty="0"/>
              <a:t/>
            </a:r>
            <a:br>
              <a:rPr lang="de-DE" sz="1200" dirty="0"/>
            </a:br>
            <a:r>
              <a:rPr lang="de-DE" sz="1200" dirty="0" err="1" smtClean="0"/>
              <a:t>Ukrainian</a:t>
            </a:r>
            <a:r>
              <a:rPr lang="de-DE" sz="1200" dirty="0" smtClean="0"/>
              <a:t> </a:t>
            </a:r>
            <a:r>
              <a:rPr lang="de-DE" sz="1200" dirty="0" err="1" smtClean="0"/>
              <a:t>partner</a:t>
            </a:r>
            <a:r>
              <a:rPr lang="de-DE" sz="1200" dirty="0" smtClean="0"/>
              <a:t>: </a:t>
            </a:r>
          </a:p>
          <a:p>
            <a:pPr marL="0" indent="0">
              <a:buNone/>
            </a:pPr>
            <a:r>
              <a:rPr lang="de-DE" sz="1200" dirty="0" smtClean="0"/>
              <a:t>Tetiana.kostiuk@coremedia.com</a:t>
            </a:r>
            <a:endParaRPr lang="de-DE" sz="1200" dirty="0"/>
          </a:p>
        </p:txBody>
      </p:sp>
      <p:pic>
        <p:nvPicPr>
          <p:cNvPr id="4" name="Grafik 1"/>
          <p:cNvPicPr/>
          <p:nvPr/>
        </p:nvPicPr>
        <p:blipFill>
          <a:blip r:embed="rId5">
            <a:extLst>
              <a:ext uri="{28A0092B-C50C-407E-A947-70E740481C1C}">
                <a14:useLocalDpi xmlns:a14="http://schemas.microsoft.com/office/drawing/2010/main" val="0"/>
              </a:ext>
            </a:extLst>
          </a:blip>
          <a:stretch>
            <a:fillRect/>
          </a:stretch>
        </p:blipFill>
        <p:spPr>
          <a:xfrm>
            <a:off x="2915816" y="4149080"/>
            <a:ext cx="1102742" cy="1368152"/>
          </a:xfrm>
          <a:prstGeom prst="rect">
            <a:avLst/>
          </a:prstGeom>
        </p:spPr>
      </p:pic>
    </p:spTree>
    <p:extLst>
      <p:ext uri="{BB962C8B-B14F-4D97-AF65-F5344CB8AC3E}">
        <p14:creationId xmlns:p14="http://schemas.microsoft.com/office/powerpoint/2010/main" val="3294233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dirty="0"/>
          </a:p>
        </p:txBody>
      </p:sp>
      <p:sp>
        <p:nvSpPr>
          <p:cNvPr id="3" name="Content Placeholder 2"/>
          <p:cNvSpPr>
            <a:spLocks noGrp="1"/>
          </p:cNvSpPr>
          <p:nvPr>
            <p:ph idx="1"/>
          </p:nvPr>
        </p:nvSpPr>
        <p:spPr/>
        <p:txBody>
          <a:bodyPr>
            <a:normAutofit/>
          </a:bodyPr>
          <a:lstStyle/>
          <a:p>
            <a:pPr marL="0" indent="0" algn="ctr">
              <a:buNone/>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de-DE" sz="16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de-DE" sz="16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de-DE" sz="1600" dirty="0" err="1" smtClean="0">
                <a:latin typeface="Verdana" panose="020B0604030504040204" pitchFamily="34" charset="0"/>
                <a:ea typeface="Verdana" panose="020B0604030504040204" pitchFamily="34" charset="0"/>
                <a:cs typeface="Verdana" panose="020B0604030504040204" pitchFamily="34" charset="0"/>
              </a:rPr>
              <a:t>Thank</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err="1" smtClean="0">
                <a:latin typeface="Verdana" panose="020B0604030504040204" pitchFamily="34" charset="0"/>
                <a:ea typeface="Verdana" panose="020B0604030504040204" pitchFamily="34" charset="0"/>
                <a:cs typeface="Verdana" panose="020B0604030504040204" pitchFamily="34" charset="0"/>
              </a:rPr>
              <a:t>you</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err="1" smtClean="0">
                <a:latin typeface="Verdana" panose="020B0604030504040204" pitchFamily="34" charset="0"/>
                <a:ea typeface="Verdana" panose="020B0604030504040204" pitchFamily="34" charset="0"/>
                <a:cs typeface="Verdana" panose="020B0604030504040204" pitchFamily="34" charset="0"/>
              </a:rPr>
              <a:t>for</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err="1" smtClean="0">
                <a:latin typeface="Verdana" panose="020B0604030504040204" pitchFamily="34" charset="0"/>
                <a:ea typeface="Verdana" panose="020B0604030504040204" pitchFamily="34" charset="0"/>
                <a:cs typeface="Verdana" panose="020B0604030504040204" pitchFamily="34" charset="0"/>
              </a:rPr>
              <a:t>your</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err="1" smtClean="0">
                <a:latin typeface="Verdana" panose="020B0604030504040204" pitchFamily="34" charset="0"/>
                <a:ea typeface="Verdana" panose="020B0604030504040204" pitchFamily="34" charset="0"/>
                <a:cs typeface="Verdana" panose="020B0604030504040204" pitchFamily="34" charset="0"/>
              </a:rPr>
              <a:t>attention</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4" name="Bild 1" descr="CoreMedia_RGB_for PowerPoint.png"/>
          <p:cNvPicPr>
            <a:picLocks/>
          </p:cNvPicPr>
          <p:nvPr/>
        </p:nvPicPr>
        <p:blipFill>
          <a:blip r:embed="rId2" cstate="print"/>
          <a:stretch>
            <a:fillRect/>
          </a:stretch>
        </p:blipFill>
        <p:spPr>
          <a:xfrm>
            <a:off x="395536" y="548680"/>
            <a:ext cx="1656185" cy="288031"/>
          </a:xfrm>
          <a:prstGeom prst="rect">
            <a:avLst/>
          </a:prstGeom>
        </p:spPr>
      </p:pic>
      <p:pic>
        <p:nvPicPr>
          <p:cNvPr id="5" name="Bild 3" descr="LY07_Element-bluegreen-1_forPowerPointRGB.png"/>
          <p:cNvPicPr/>
          <p:nvPr/>
        </p:nvPicPr>
        <p:blipFill>
          <a:blip r:embed="rId3" cstate="print"/>
          <a:srcRect/>
          <a:stretch>
            <a:fillRect/>
          </a:stretch>
        </p:blipFill>
        <p:spPr>
          <a:xfrm>
            <a:off x="84274" y="908720"/>
            <a:ext cx="1858010" cy="4448175"/>
          </a:xfrm>
          <a:prstGeom prst="rect">
            <a:avLst/>
          </a:prstGeom>
        </p:spPr>
      </p:pic>
      <p:pic>
        <p:nvPicPr>
          <p:cNvPr id="6" name="Bild 2" descr="LY07_Element-bluegreen-2a_forPowerPointRGB.png"/>
          <p:cNvPicPr/>
          <p:nvPr/>
        </p:nvPicPr>
        <p:blipFill>
          <a:blip r:embed="rId4" cstate="print"/>
          <a:srcRect/>
          <a:stretch>
            <a:fillRect/>
          </a:stretch>
        </p:blipFill>
        <p:spPr>
          <a:xfrm>
            <a:off x="2123728" y="116632"/>
            <a:ext cx="3943350" cy="607119"/>
          </a:xfrm>
          <a:prstGeom prst="rect">
            <a:avLst/>
          </a:prstGeom>
        </p:spPr>
      </p:pic>
      <p:sp>
        <p:nvSpPr>
          <p:cNvPr id="7" name="TextBox 6"/>
          <p:cNvSpPr txBox="1"/>
          <p:nvPr/>
        </p:nvSpPr>
        <p:spPr>
          <a:xfrm>
            <a:off x="755576" y="5877272"/>
            <a:ext cx="6469528" cy="369332"/>
          </a:xfrm>
          <a:prstGeom prst="rect">
            <a:avLst/>
          </a:prstGeom>
          <a:noFill/>
        </p:spPr>
        <p:txBody>
          <a:bodyPr wrap="none" rtlCol="0">
            <a:spAutoFit/>
          </a:bodyPr>
          <a:lstStyle/>
          <a:p>
            <a:r>
              <a:rPr lang="de-DE" dirty="0" err="1" smtClean="0"/>
              <a:t>If</a:t>
            </a:r>
            <a:r>
              <a:rPr lang="de-DE" dirty="0" smtClean="0"/>
              <a:t> </a:t>
            </a:r>
            <a:r>
              <a:rPr lang="de-DE" dirty="0" err="1" smtClean="0"/>
              <a:t>you</a:t>
            </a:r>
            <a:r>
              <a:rPr lang="de-DE" dirty="0" smtClean="0"/>
              <a:t> </a:t>
            </a:r>
            <a:r>
              <a:rPr lang="de-DE" dirty="0" err="1" smtClean="0"/>
              <a:t>have</a:t>
            </a:r>
            <a:r>
              <a:rPr lang="de-DE" dirty="0" smtClean="0"/>
              <a:t> </a:t>
            </a:r>
            <a:r>
              <a:rPr lang="de-DE" dirty="0" err="1" smtClean="0"/>
              <a:t>guestions</a:t>
            </a:r>
            <a:r>
              <a:rPr lang="de-DE" dirty="0" smtClean="0"/>
              <a:t>, </a:t>
            </a:r>
            <a:r>
              <a:rPr lang="de-DE" dirty="0" err="1" smtClean="0"/>
              <a:t>connect</a:t>
            </a:r>
            <a:r>
              <a:rPr lang="de-DE" dirty="0" smtClean="0"/>
              <a:t> </a:t>
            </a:r>
            <a:r>
              <a:rPr lang="de-DE" dirty="0" err="1" smtClean="0"/>
              <a:t>me</a:t>
            </a:r>
            <a:r>
              <a:rPr lang="de-DE" dirty="0" smtClean="0"/>
              <a:t> tetiana.kostiuk@coremedia.com</a:t>
            </a:r>
            <a:endParaRPr lang="de-DE" dirty="0"/>
          </a:p>
        </p:txBody>
      </p:sp>
    </p:spTree>
    <p:extLst>
      <p:ext uri="{BB962C8B-B14F-4D97-AF65-F5344CB8AC3E}">
        <p14:creationId xmlns:p14="http://schemas.microsoft.com/office/powerpoint/2010/main" val="359847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5359" y="292140"/>
            <a:ext cx="8219256" cy="1156990"/>
          </a:xfrm>
        </p:spPr>
        <p:txBody>
          <a:bodyPr/>
          <a:lstStyle/>
          <a:p>
            <a:r>
              <a:rPr lang="de-DE" sz="2400" dirty="0" smtClean="0">
                <a:latin typeface="Verdana" panose="020B0604030504040204" pitchFamily="34" charset="0"/>
                <a:ea typeface="Verdana" panose="020B0604030504040204" pitchFamily="34" charset="0"/>
                <a:cs typeface="Verdana" panose="020B0604030504040204" pitchFamily="34" charset="0"/>
              </a:rPr>
              <a:t>CoreMedia</a:t>
            </a:r>
            <a:endParaRPr lang="de-DE" sz="2400"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idx="1"/>
          </p:nvPr>
        </p:nvSpPr>
        <p:spPr/>
        <p:txBody>
          <a:bodyPr>
            <a:normAutofit/>
          </a:bodyPr>
          <a:lstStyle/>
          <a:p>
            <a:pPr>
              <a:buFont typeface="Wingdings" panose="05000000000000000000" pitchFamily="2" charset="2"/>
              <a:buChar char="Ø"/>
            </a:pPr>
            <a:r>
              <a:rPr lang="de-DE" sz="1600" dirty="0" smtClean="0">
                <a:latin typeface="Verdana" panose="020B0604030504040204" pitchFamily="34" charset="0"/>
                <a:ea typeface="Verdana" panose="020B0604030504040204" pitchFamily="34" charset="0"/>
                <a:cs typeface="Verdana" panose="020B0604030504040204" pitchFamily="34" charset="0"/>
              </a:rPr>
              <a:t>Web </a:t>
            </a:r>
            <a:r>
              <a:rPr lang="de-DE" sz="1600" dirty="0">
                <a:latin typeface="Verdana" panose="020B0604030504040204" pitchFamily="34" charset="0"/>
                <a:ea typeface="Verdana" panose="020B0604030504040204" pitchFamily="34" charset="0"/>
                <a:cs typeface="Verdana" panose="020B0604030504040204" pitchFamily="34" charset="0"/>
              </a:rPr>
              <a:t>C</a:t>
            </a:r>
            <a:r>
              <a:rPr lang="de-DE" sz="1600" dirty="0" smtClean="0">
                <a:latin typeface="Verdana" panose="020B0604030504040204" pitchFamily="34" charset="0"/>
                <a:ea typeface="Verdana" panose="020B0604030504040204" pitchFamily="34" charset="0"/>
                <a:cs typeface="Verdana" panose="020B0604030504040204" pitchFamily="34" charset="0"/>
              </a:rPr>
              <a:t>ontent Management</a:t>
            </a:r>
          </a:p>
          <a:p>
            <a:pPr>
              <a:buFont typeface="Wingdings" panose="05000000000000000000" pitchFamily="2" charset="2"/>
              <a:buChar char="Ø"/>
            </a:pPr>
            <a:endParaRPr lang="de-DE" sz="1600" dirty="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r>
              <a:rPr lang="de-DE" sz="1600" dirty="0" smtClean="0">
                <a:latin typeface="Verdana" panose="020B0604030504040204" pitchFamily="34" charset="0"/>
                <a:ea typeface="Verdana" panose="020B0604030504040204" pitchFamily="34" charset="0"/>
                <a:cs typeface="Verdana" panose="020B0604030504040204" pitchFamily="34" charset="0"/>
              </a:rPr>
              <a:t>150 </a:t>
            </a:r>
            <a:r>
              <a:rPr lang="de-DE" sz="1600" dirty="0" err="1" smtClean="0">
                <a:latin typeface="Verdana" panose="020B0604030504040204" pitchFamily="34" charset="0"/>
                <a:ea typeface="Verdana" panose="020B0604030504040204" pitchFamily="34" charset="0"/>
                <a:cs typeface="Verdana" panose="020B0604030504040204" pitchFamily="34" charset="0"/>
              </a:rPr>
              <a:t>employees</a:t>
            </a: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r>
              <a:rPr lang="de-DE" sz="1600" dirty="0" smtClean="0">
                <a:latin typeface="Verdana" panose="020B0604030504040204" pitchFamily="34" charset="0"/>
                <a:ea typeface="Verdana" panose="020B0604030504040204" pitchFamily="34" charset="0"/>
                <a:cs typeface="Verdana" panose="020B0604030504040204" pitchFamily="34" charset="0"/>
              </a:rPr>
              <a:t>4 </a:t>
            </a:r>
            <a:r>
              <a:rPr lang="de-DE" sz="1600" dirty="0" err="1" smtClean="0">
                <a:latin typeface="Verdana" panose="020B0604030504040204" pitchFamily="34" charset="0"/>
                <a:ea typeface="Verdana" panose="020B0604030504040204" pitchFamily="34" charset="0"/>
                <a:cs typeface="Verdana" panose="020B0604030504040204" pitchFamily="34" charset="0"/>
              </a:rPr>
              <a:t>offices</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err="1" smtClean="0">
                <a:latin typeface="Verdana" panose="020B0604030504040204" pitchFamily="34" charset="0"/>
                <a:ea typeface="Verdana" panose="020B0604030504040204" pitchFamily="34" charset="0"/>
                <a:cs typeface="Verdana" panose="020B0604030504040204" pitchFamily="34" charset="0"/>
              </a:rPr>
              <a:t>worldwide</a:t>
            </a: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1600" dirty="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r>
              <a:rPr lang="de-DE" sz="1600" dirty="0" smtClean="0">
                <a:latin typeface="Verdana" panose="020B0604030504040204" pitchFamily="34" charset="0"/>
                <a:ea typeface="Verdana" panose="020B0604030504040204" pitchFamily="34" charset="0"/>
                <a:cs typeface="Verdana" panose="020B0604030504040204" pitchFamily="34" charset="0"/>
              </a:rPr>
              <a:t>500 </a:t>
            </a:r>
            <a:r>
              <a:rPr lang="de-DE" sz="1600" dirty="0" err="1" smtClean="0">
                <a:latin typeface="Verdana" panose="020B0604030504040204" pitchFamily="34" charset="0"/>
                <a:ea typeface="Verdana" panose="020B0604030504040204" pitchFamily="34" charset="0"/>
                <a:cs typeface="Verdana" panose="020B0604030504040204" pitchFamily="34" charset="0"/>
              </a:rPr>
              <a:t>partner</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err="1" smtClean="0">
                <a:latin typeface="Verdana" panose="020B0604030504040204" pitchFamily="34" charset="0"/>
                <a:ea typeface="Verdana" panose="020B0604030504040204" pitchFamily="34" charset="0"/>
                <a:cs typeface="Verdana" panose="020B0604030504040204" pitchFamily="34" charset="0"/>
              </a:rPr>
              <a:t>consultants</a:t>
            </a:r>
            <a:r>
              <a:rPr lang="de-DE" sz="1600" dirty="0" smtClean="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r>
              <a:rPr lang="de-DE" sz="1600" dirty="0" smtClean="0">
                <a:latin typeface="Verdana" panose="020B0604030504040204" pitchFamily="34" charset="0"/>
                <a:ea typeface="Verdana" panose="020B0604030504040204" pitchFamily="34" charset="0"/>
                <a:cs typeface="Verdana" panose="020B0604030504040204" pitchFamily="34" charset="0"/>
              </a:rPr>
              <a:t>17 </a:t>
            </a:r>
            <a:r>
              <a:rPr lang="de-DE" sz="1600" dirty="0" err="1" smtClean="0">
                <a:latin typeface="Verdana" panose="020B0604030504040204" pitchFamily="34" charset="0"/>
                <a:ea typeface="Verdana" panose="020B0604030504040204" pitchFamily="34" charset="0"/>
                <a:cs typeface="Verdana" panose="020B0604030504040204" pitchFamily="34" charset="0"/>
              </a:rPr>
              <a:t>years</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err="1" smtClean="0">
                <a:latin typeface="Verdana" panose="020B0604030504040204" pitchFamily="34" charset="0"/>
                <a:ea typeface="Verdana" panose="020B0604030504040204" pitchFamily="34" charset="0"/>
                <a:cs typeface="Verdana" panose="020B0604030504040204" pitchFamily="34" charset="0"/>
              </a:rPr>
              <a:t>of</a:t>
            </a:r>
            <a:r>
              <a:rPr lang="de-DE" sz="1600" dirty="0" smtClean="0">
                <a:latin typeface="Verdana" panose="020B0604030504040204" pitchFamily="34" charset="0"/>
                <a:ea typeface="Verdana" panose="020B0604030504040204" pitchFamily="34" charset="0"/>
                <a:cs typeface="Verdana" panose="020B0604030504040204" pitchFamily="34" charset="0"/>
              </a:rPr>
              <a:t> profitable </a:t>
            </a:r>
            <a:r>
              <a:rPr lang="de-DE" sz="1600" dirty="0" err="1" smtClean="0">
                <a:latin typeface="Verdana" panose="020B0604030504040204" pitchFamily="34" charset="0"/>
                <a:ea typeface="Verdana" panose="020B0604030504040204" pitchFamily="34" charset="0"/>
                <a:cs typeface="Verdana" panose="020B0604030504040204" pitchFamily="34" charset="0"/>
              </a:rPr>
              <a:t>growth</a:t>
            </a: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r>
              <a:rPr lang="de-DE" sz="1600" dirty="0" err="1" smtClean="0">
                <a:latin typeface="Verdana" panose="020B0604030504040204" pitchFamily="34" charset="0"/>
                <a:ea typeface="Verdana" panose="020B0604030504040204" pitchFamily="34" charset="0"/>
                <a:cs typeface="Verdana" panose="020B0604030504040204" pitchFamily="34" charset="0"/>
              </a:rPr>
              <a:t>Privately</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err="1" smtClean="0">
                <a:latin typeface="Verdana" panose="020B0604030504040204" pitchFamily="34" charset="0"/>
                <a:ea typeface="Verdana" panose="020B0604030504040204" pitchFamily="34" charset="0"/>
                <a:cs typeface="Verdana" panose="020B0604030504040204" pitchFamily="34" charset="0"/>
              </a:rPr>
              <a:t>held</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err="1" smtClean="0">
                <a:latin typeface="Verdana" panose="020B0604030504040204" pitchFamily="34" charset="0"/>
                <a:ea typeface="Verdana" panose="020B0604030504040204" pitchFamily="34" charset="0"/>
                <a:cs typeface="Verdana" panose="020B0604030504040204" pitchFamily="34" charset="0"/>
              </a:rPr>
              <a:t>corporation</a:t>
            </a: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endParaRPr lang="de-DE" sz="16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de-DE" sz="16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de-DE" sz="12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de-DE" sz="1200" dirty="0">
              <a:latin typeface="Arial" panose="020B0604020202020204" pitchFamily="34" charset="0"/>
              <a:cs typeface="Arial" panose="020B0604020202020204" pitchFamily="34" charset="0"/>
            </a:endParaRPr>
          </a:p>
        </p:txBody>
      </p:sp>
      <p:pic>
        <p:nvPicPr>
          <p:cNvPr id="7" name="Bild 1" descr="CoreMedia_RGB_for PowerPoint.png"/>
          <p:cNvPicPr/>
          <p:nvPr/>
        </p:nvPicPr>
        <p:blipFill>
          <a:blip r:embed="rId2" cstate="print"/>
          <a:stretch>
            <a:fillRect/>
          </a:stretch>
        </p:blipFill>
        <p:spPr>
          <a:xfrm>
            <a:off x="7524328" y="292140"/>
            <a:ext cx="1512168" cy="328548"/>
          </a:xfrm>
          <a:prstGeom prst="rect">
            <a:avLst/>
          </a:prstGeom>
        </p:spPr>
      </p:pic>
      <p:grpSp>
        <p:nvGrpSpPr>
          <p:cNvPr id="8" name="Gruppieren 11"/>
          <p:cNvGrpSpPr>
            <a:grpSpLocks/>
          </p:cNvGrpSpPr>
          <p:nvPr/>
        </p:nvGrpSpPr>
        <p:grpSpPr bwMode="auto">
          <a:xfrm>
            <a:off x="4101161" y="1746140"/>
            <a:ext cx="4574802" cy="2995612"/>
            <a:chOff x="4082692" y="2572972"/>
            <a:chExt cx="4620355" cy="2994142"/>
          </a:xfrm>
        </p:grpSpPr>
        <p:pic>
          <p:nvPicPr>
            <p:cNvPr id="9" name="Grafik 290" descr="map_big.png"/>
            <p:cNvPicPr>
              <a:picLocks noChangeAspect="1"/>
            </p:cNvPicPr>
            <p:nvPr/>
          </p:nvPicPr>
          <p:blipFill>
            <a:blip r:embed="rId3" cstate="print"/>
            <a:srcRect/>
            <a:stretch>
              <a:fillRect/>
            </a:stretch>
          </p:blipFill>
          <p:spPr bwMode="auto">
            <a:xfrm>
              <a:off x="4082692" y="2572972"/>
              <a:ext cx="4620355" cy="2994142"/>
            </a:xfrm>
            <a:prstGeom prst="rect">
              <a:avLst/>
            </a:prstGeom>
            <a:noFill/>
            <a:ln w="9525">
              <a:noFill/>
              <a:miter lim="800000"/>
              <a:headEnd/>
              <a:tailEnd/>
            </a:ln>
          </p:spPr>
        </p:pic>
        <p:pic>
          <p:nvPicPr>
            <p:cNvPr id="10" name="Grafik 135" descr="Kreis_RGB_trans.gif"/>
            <p:cNvPicPr>
              <a:picLocks noChangeAspect="1"/>
            </p:cNvPicPr>
            <p:nvPr/>
          </p:nvPicPr>
          <p:blipFill>
            <a:blip r:embed="rId4" cstate="print"/>
            <a:srcRect/>
            <a:stretch>
              <a:fillRect/>
            </a:stretch>
          </p:blipFill>
          <p:spPr bwMode="auto">
            <a:xfrm>
              <a:off x="4719880" y="4284115"/>
              <a:ext cx="224941" cy="223631"/>
            </a:xfrm>
            <a:prstGeom prst="rect">
              <a:avLst/>
            </a:prstGeom>
            <a:noFill/>
            <a:ln w="9525">
              <a:noFill/>
              <a:miter lim="800000"/>
              <a:headEnd/>
              <a:tailEnd/>
            </a:ln>
          </p:spPr>
        </p:pic>
        <p:pic>
          <p:nvPicPr>
            <p:cNvPr id="11" name="Grafik 136" descr="Kreis_RGB_trans.gif"/>
            <p:cNvPicPr>
              <a:picLocks noChangeAspect="1"/>
            </p:cNvPicPr>
            <p:nvPr/>
          </p:nvPicPr>
          <p:blipFill>
            <a:blip r:embed="rId4" cstate="print"/>
            <a:srcRect/>
            <a:stretch>
              <a:fillRect/>
            </a:stretch>
          </p:blipFill>
          <p:spPr bwMode="auto">
            <a:xfrm>
              <a:off x="6425352" y="3958228"/>
              <a:ext cx="224941" cy="223631"/>
            </a:xfrm>
            <a:prstGeom prst="rect">
              <a:avLst/>
            </a:prstGeom>
            <a:noFill/>
            <a:ln w="9525">
              <a:noFill/>
              <a:miter lim="800000"/>
              <a:headEnd/>
              <a:tailEnd/>
            </a:ln>
          </p:spPr>
        </p:pic>
        <p:pic>
          <p:nvPicPr>
            <p:cNvPr id="12" name="Grafik 137" descr="Kreis_RGB_trans.gif"/>
            <p:cNvPicPr>
              <a:picLocks noChangeAspect="1"/>
            </p:cNvPicPr>
            <p:nvPr/>
          </p:nvPicPr>
          <p:blipFill>
            <a:blip r:embed="rId4" cstate="print"/>
            <a:srcRect/>
            <a:stretch>
              <a:fillRect/>
            </a:stretch>
          </p:blipFill>
          <p:spPr bwMode="auto">
            <a:xfrm>
              <a:off x="7680834" y="4752975"/>
              <a:ext cx="224941" cy="223631"/>
            </a:xfrm>
            <a:prstGeom prst="rect">
              <a:avLst/>
            </a:prstGeom>
            <a:noFill/>
            <a:ln w="9525">
              <a:noFill/>
              <a:miter lim="800000"/>
              <a:headEnd/>
              <a:tailEnd/>
            </a:ln>
          </p:spPr>
        </p:pic>
        <p:pic>
          <p:nvPicPr>
            <p:cNvPr id="13" name="Grafik 138" descr="Kreis_RGB_trans.gif"/>
            <p:cNvPicPr>
              <a:picLocks noChangeAspect="1"/>
            </p:cNvPicPr>
            <p:nvPr/>
          </p:nvPicPr>
          <p:blipFill>
            <a:blip r:embed="rId4" cstate="print"/>
            <a:srcRect/>
            <a:stretch>
              <a:fillRect/>
            </a:stretch>
          </p:blipFill>
          <p:spPr bwMode="auto">
            <a:xfrm>
              <a:off x="6175492" y="3950924"/>
              <a:ext cx="224941" cy="223631"/>
            </a:xfrm>
            <a:prstGeom prst="rect">
              <a:avLst/>
            </a:prstGeom>
            <a:noFill/>
            <a:ln w="9525">
              <a:noFill/>
              <a:miter lim="800000"/>
              <a:headEnd/>
              <a:tailEnd/>
            </a:ln>
          </p:spPr>
        </p:pic>
      </p:grpSp>
    </p:spTree>
    <p:extLst>
      <p:ext uri="{BB962C8B-B14F-4D97-AF65-F5344CB8AC3E}">
        <p14:creationId xmlns:p14="http://schemas.microsoft.com/office/powerpoint/2010/main" val="2649623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380" y="255278"/>
            <a:ext cx="8229600" cy="1143000"/>
          </a:xfrm>
        </p:spPr>
        <p:txBody>
          <a:bodyPr>
            <a:normAutofit fontScale="90000"/>
          </a:bodyPr>
          <a:lstStyle/>
          <a:p>
            <a:r>
              <a:rPr lang="de-DE" sz="2700" dirty="0" smtClean="0">
                <a:latin typeface="Verdana" panose="020B0604030504040204" pitchFamily="34" charset="0"/>
                <a:ea typeface="Verdana" panose="020B0604030504040204" pitchFamily="34" charset="0"/>
                <a:cs typeface="Verdana" panose="020B0604030504040204" pitchFamily="34" charset="0"/>
                <a:sym typeface="Verdana" pitchFamily="34" charset="0"/>
              </a:rPr>
              <a:t>CoreMedia Customers Worldwide</a:t>
            </a:r>
            <a:r>
              <a:rPr lang="de-DE" dirty="0" smtClean="0">
                <a:ea typeface="Verdana" pitchFamily="34" charset="0"/>
                <a:cs typeface="Verdana" pitchFamily="34" charset="0"/>
                <a:sym typeface="Verdana" pitchFamily="34" charset="0"/>
              </a:rPr>
              <a:t/>
            </a:r>
            <a:br>
              <a:rPr lang="de-DE" dirty="0" smtClean="0">
                <a:ea typeface="Verdana" pitchFamily="34" charset="0"/>
                <a:cs typeface="Verdana" pitchFamily="34" charset="0"/>
                <a:sym typeface="Verdana" pitchFamily="34" charset="0"/>
              </a:rPr>
            </a:br>
            <a:endParaRPr lang="de-DE" dirty="0"/>
          </a:p>
        </p:txBody>
      </p:sp>
      <p:sp>
        <p:nvSpPr>
          <p:cNvPr id="4" name="Rectangle 3"/>
          <p:cNvSpPr/>
          <p:nvPr/>
        </p:nvSpPr>
        <p:spPr>
          <a:xfrm>
            <a:off x="3267380" y="3244334"/>
            <a:ext cx="184731" cy="369332"/>
          </a:xfrm>
          <a:prstGeom prst="rect">
            <a:avLst/>
          </a:prstGeom>
        </p:spPr>
        <p:txBody>
          <a:bodyPr wrap="none">
            <a:spAutoFit/>
          </a:bodyPr>
          <a:lstStyle/>
          <a:p>
            <a:pPr marL="266700" indent="-266700"/>
            <a:endParaRPr lang="de-DE" dirty="0" smtClean="0"/>
          </a:p>
        </p:txBody>
      </p:sp>
      <p:pic>
        <p:nvPicPr>
          <p:cNvPr id="6" name="Picture 92"/>
          <p:cNvPicPr>
            <a:picLocks noGrp="1" noChangeAspect="1" noChangeArrowheads="1"/>
          </p:cNvPicPr>
          <p:nvPr>
            <p:ph idx="1"/>
          </p:nvPr>
        </p:nvPicPr>
        <p:blipFill>
          <a:blip r:embed="rId2" cstate="print"/>
          <a:srcRect/>
          <a:stretch>
            <a:fillRect/>
          </a:stretch>
        </p:blipFill>
        <p:spPr bwMode="auto">
          <a:xfrm>
            <a:off x="683568" y="1268760"/>
            <a:ext cx="1495238" cy="647619"/>
          </a:xfrm>
          <a:prstGeom prst="rect">
            <a:avLst/>
          </a:prstGeom>
          <a:noFill/>
          <a:ln w="9525">
            <a:noFill/>
            <a:miter lim="800000"/>
            <a:headEnd/>
            <a:tailEnd/>
          </a:ln>
        </p:spPr>
      </p:pic>
      <p:pic>
        <p:nvPicPr>
          <p:cNvPr id="7" name="Picture 17"/>
          <p:cNvPicPr>
            <a:picLocks noChangeAspect="1" noChangeArrowheads="1"/>
          </p:cNvPicPr>
          <p:nvPr/>
        </p:nvPicPr>
        <p:blipFill>
          <a:blip r:embed="rId3" cstate="print"/>
          <a:srcRect/>
          <a:stretch>
            <a:fillRect/>
          </a:stretch>
        </p:blipFill>
        <p:spPr bwMode="auto">
          <a:xfrm>
            <a:off x="2775545" y="1310172"/>
            <a:ext cx="584200" cy="438150"/>
          </a:xfrm>
          <a:prstGeom prst="rect">
            <a:avLst/>
          </a:prstGeom>
          <a:noFill/>
          <a:ln w="12700">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3753747" y="1755466"/>
            <a:ext cx="614363" cy="261938"/>
          </a:xfrm>
          <a:prstGeom prst="rect">
            <a:avLst/>
          </a:prstGeom>
          <a:noFill/>
          <a:ln w="9525">
            <a:noFill/>
            <a:miter lim="800000"/>
            <a:headEnd/>
            <a:tailEnd/>
          </a:ln>
        </p:spPr>
      </p:pic>
      <p:pic>
        <p:nvPicPr>
          <p:cNvPr id="9" name="Picture 71">
            <a:hlinkClick r:id="rId5"/>
          </p:cNvPr>
          <p:cNvPicPr>
            <a:picLocks noChangeAspect="1" noChangeArrowheads="1"/>
          </p:cNvPicPr>
          <p:nvPr/>
        </p:nvPicPr>
        <p:blipFill>
          <a:blip r:embed="rId6" cstate="print"/>
          <a:srcRect/>
          <a:stretch>
            <a:fillRect/>
          </a:stretch>
        </p:blipFill>
        <p:spPr bwMode="auto">
          <a:xfrm>
            <a:off x="4782592" y="1398278"/>
            <a:ext cx="442912" cy="304800"/>
          </a:xfrm>
          <a:prstGeom prst="rect">
            <a:avLst/>
          </a:prstGeom>
          <a:noFill/>
          <a:ln w="9525">
            <a:noFill/>
            <a:miter lim="800000"/>
            <a:headEnd/>
            <a:tailEnd/>
          </a:ln>
        </p:spPr>
      </p:pic>
      <p:pic>
        <p:nvPicPr>
          <p:cNvPr id="10" name="Picture 9"/>
          <p:cNvPicPr>
            <a:picLocks noChangeAspect="1" noChangeArrowheads="1"/>
          </p:cNvPicPr>
          <p:nvPr/>
        </p:nvPicPr>
        <p:blipFill>
          <a:blip r:embed="rId7" cstate="print"/>
          <a:srcRect/>
          <a:stretch>
            <a:fillRect/>
          </a:stretch>
        </p:blipFill>
        <p:spPr bwMode="auto">
          <a:xfrm>
            <a:off x="5508104" y="1365657"/>
            <a:ext cx="973137" cy="327180"/>
          </a:xfrm>
          <a:prstGeom prst="rect">
            <a:avLst/>
          </a:prstGeom>
          <a:noFill/>
          <a:ln w="9525">
            <a:noFill/>
            <a:miter lim="800000"/>
            <a:headEnd/>
            <a:tailEnd/>
          </a:ln>
        </p:spPr>
      </p:pic>
      <p:pic>
        <p:nvPicPr>
          <p:cNvPr id="11" name="Picture 74"/>
          <p:cNvPicPr>
            <a:picLocks noChangeAspect="1" noChangeArrowheads="1"/>
          </p:cNvPicPr>
          <p:nvPr/>
        </p:nvPicPr>
        <p:blipFill>
          <a:blip r:embed="rId8" cstate="print"/>
          <a:srcRect/>
          <a:stretch>
            <a:fillRect/>
          </a:stretch>
        </p:blipFill>
        <p:spPr bwMode="auto">
          <a:xfrm>
            <a:off x="7391331" y="1398278"/>
            <a:ext cx="458788" cy="357188"/>
          </a:xfrm>
          <a:prstGeom prst="rect">
            <a:avLst/>
          </a:prstGeom>
          <a:noFill/>
          <a:ln w="9525">
            <a:noFill/>
            <a:miter lim="800000"/>
            <a:headEnd/>
            <a:tailEnd/>
          </a:ln>
        </p:spPr>
      </p:pic>
      <p:pic>
        <p:nvPicPr>
          <p:cNvPr id="13" name="Grafik 145" descr="Siemens-logo.png"/>
          <p:cNvPicPr>
            <a:picLocks noChangeAspect="1"/>
          </p:cNvPicPr>
          <p:nvPr/>
        </p:nvPicPr>
        <p:blipFill>
          <a:blip r:embed="rId9" cstate="print"/>
          <a:srcRect/>
          <a:stretch>
            <a:fillRect/>
          </a:stretch>
        </p:blipFill>
        <p:spPr bwMode="auto">
          <a:xfrm>
            <a:off x="6685251" y="2314004"/>
            <a:ext cx="763986" cy="476409"/>
          </a:xfrm>
          <a:prstGeom prst="rect">
            <a:avLst/>
          </a:prstGeom>
          <a:noFill/>
          <a:ln w="9525">
            <a:noFill/>
            <a:miter lim="800000"/>
            <a:headEnd/>
            <a:tailEnd/>
          </a:ln>
        </p:spPr>
      </p:pic>
      <p:pic>
        <p:nvPicPr>
          <p:cNvPr id="14" name="Picture 59"/>
          <p:cNvPicPr>
            <a:picLocks noChangeArrowheads="1"/>
          </p:cNvPicPr>
          <p:nvPr/>
        </p:nvPicPr>
        <p:blipFill>
          <a:blip r:embed="rId10" cstate="print"/>
          <a:srcRect l="22580" r="21216"/>
          <a:stretch>
            <a:fillRect/>
          </a:stretch>
        </p:blipFill>
        <p:spPr bwMode="auto">
          <a:xfrm>
            <a:off x="7640958" y="3283371"/>
            <a:ext cx="745331" cy="527794"/>
          </a:xfrm>
          <a:prstGeom prst="rect">
            <a:avLst/>
          </a:prstGeom>
          <a:noFill/>
          <a:ln w="9525">
            <a:noFill/>
            <a:miter lim="800000"/>
            <a:headEnd/>
            <a:tailEnd/>
          </a:ln>
        </p:spPr>
      </p:pic>
      <p:pic>
        <p:nvPicPr>
          <p:cNvPr id="15" name="Picture 97"/>
          <p:cNvPicPr>
            <a:picLocks noChangeAspect="1" noChangeArrowheads="1"/>
          </p:cNvPicPr>
          <p:nvPr/>
        </p:nvPicPr>
        <p:blipFill>
          <a:blip r:embed="rId11" cstate="print"/>
          <a:srcRect/>
          <a:stretch>
            <a:fillRect/>
          </a:stretch>
        </p:blipFill>
        <p:spPr bwMode="auto">
          <a:xfrm>
            <a:off x="5026131" y="2438649"/>
            <a:ext cx="879475" cy="180975"/>
          </a:xfrm>
          <a:prstGeom prst="rect">
            <a:avLst/>
          </a:prstGeom>
          <a:noFill/>
          <a:ln w="12700">
            <a:noFill/>
            <a:miter lim="800000"/>
            <a:headEnd/>
            <a:tailEnd/>
          </a:ln>
        </p:spPr>
      </p:pic>
      <p:pic>
        <p:nvPicPr>
          <p:cNvPr id="16" name="Picture 26"/>
          <p:cNvPicPr>
            <a:picLocks noChangeAspect="1" noChangeArrowheads="1"/>
          </p:cNvPicPr>
          <p:nvPr/>
        </p:nvPicPr>
        <p:blipFill>
          <a:blip r:embed="rId12" cstate="print"/>
          <a:srcRect/>
          <a:stretch>
            <a:fillRect/>
          </a:stretch>
        </p:blipFill>
        <p:spPr bwMode="auto">
          <a:xfrm>
            <a:off x="3552004" y="2377952"/>
            <a:ext cx="714375" cy="474663"/>
          </a:xfrm>
          <a:prstGeom prst="rect">
            <a:avLst/>
          </a:prstGeom>
          <a:noFill/>
          <a:ln w="9525">
            <a:noFill/>
            <a:miter lim="800000"/>
            <a:headEnd/>
            <a:tailEnd/>
          </a:ln>
        </p:spPr>
      </p:pic>
      <p:pic>
        <p:nvPicPr>
          <p:cNvPr id="17" name="Picture 25"/>
          <p:cNvPicPr>
            <a:picLocks noChangeAspect="1" noChangeArrowheads="1"/>
          </p:cNvPicPr>
          <p:nvPr/>
        </p:nvPicPr>
        <p:blipFill>
          <a:blip r:embed="rId13" cstate="print"/>
          <a:srcRect/>
          <a:stretch>
            <a:fillRect/>
          </a:stretch>
        </p:blipFill>
        <p:spPr bwMode="auto">
          <a:xfrm>
            <a:off x="2317746" y="2504663"/>
            <a:ext cx="658812" cy="285750"/>
          </a:xfrm>
          <a:prstGeom prst="rect">
            <a:avLst/>
          </a:prstGeom>
          <a:noFill/>
          <a:ln w="9525">
            <a:noFill/>
            <a:miter lim="800000"/>
            <a:headEnd/>
            <a:tailEnd/>
          </a:ln>
        </p:spPr>
      </p:pic>
      <p:pic>
        <p:nvPicPr>
          <p:cNvPr id="18" name="Picture 24"/>
          <p:cNvPicPr>
            <a:picLocks noChangeAspect="1" noChangeArrowheads="1"/>
          </p:cNvPicPr>
          <p:nvPr/>
        </p:nvPicPr>
        <p:blipFill>
          <a:blip r:embed="rId14" cstate="print"/>
          <a:srcRect/>
          <a:stretch>
            <a:fillRect/>
          </a:stretch>
        </p:blipFill>
        <p:spPr bwMode="auto">
          <a:xfrm>
            <a:off x="815468" y="2377952"/>
            <a:ext cx="622300" cy="444500"/>
          </a:xfrm>
          <a:prstGeom prst="rect">
            <a:avLst/>
          </a:prstGeom>
          <a:noFill/>
          <a:ln w="9525">
            <a:noFill/>
            <a:miter lim="800000"/>
            <a:headEnd/>
            <a:tailEnd/>
          </a:ln>
        </p:spPr>
      </p:pic>
      <p:pic>
        <p:nvPicPr>
          <p:cNvPr id="19" name="Picture 119"/>
          <p:cNvPicPr>
            <a:picLocks noChangeArrowheads="1"/>
          </p:cNvPicPr>
          <p:nvPr/>
        </p:nvPicPr>
        <p:blipFill>
          <a:blip r:embed="rId15" cstate="print"/>
          <a:srcRect r="40714" b="28394"/>
          <a:stretch>
            <a:fillRect/>
          </a:stretch>
        </p:blipFill>
        <p:spPr bwMode="auto">
          <a:xfrm>
            <a:off x="596255" y="3489841"/>
            <a:ext cx="796925" cy="247650"/>
          </a:xfrm>
          <a:prstGeom prst="rect">
            <a:avLst/>
          </a:prstGeom>
          <a:noFill/>
          <a:ln w="9525">
            <a:noFill/>
            <a:miter lim="800000"/>
            <a:headEnd/>
            <a:tailEnd/>
          </a:ln>
        </p:spPr>
      </p:pic>
      <p:pic>
        <p:nvPicPr>
          <p:cNvPr id="20" name="Grafik 138" descr="commerzbank_logo.png"/>
          <p:cNvPicPr>
            <a:picLocks noChangeAspect="1"/>
          </p:cNvPicPr>
          <p:nvPr/>
        </p:nvPicPr>
        <p:blipFill>
          <a:blip r:embed="rId16" cstate="print"/>
          <a:srcRect/>
          <a:stretch>
            <a:fillRect/>
          </a:stretch>
        </p:blipFill>
        <p:spPr bwMode="auto">
          <a:xfrm>
            <a:off x="2008070" y="3429000"/>
            <a:ext cx="1071563" cy="236537"/>
          </a:xfrm>
          <a:prstGeom prst="rect">
            <a:avLst/>
          </a:prstGeom>
          <a:noFill/>
          <a:ln w="9525">
            <a:noFill/>
            <a:miter lim="800000"/>
            <a:headEnd/>
            <a:tailEnd/>
          </a:ln>
        </p:spPr>
      </p:pic>
      <p:pic>
        <p:nvPicPr>
          <p:cNvPr id="21" name="Grafik 129" descr="cs_internet_broadcasting_logo.jpg"/>
          <p:cNvPicPr>
            <a:picLocks noChangeAspect="1"/>
          </p:cNvPicPr>
          <p:nvPr/>
        </p:nvPicPr>
        <p:blipFill>
          <a:blip r:embed="rId17" cstate="print"/>
          <a:srcRect/>
          <a:stretch>
            <a:fillRect/>
          </a:stretch>
        </p:blipFill>
        <p:spPr bwMode="auto">
          <a:xfrm>
            <a:off x="3588648" y="3104632"/>
            <a:ext cx="779462" cy="509587"/>
          </a:xfrm>
          <a:prstGeom prst="rect">
            <a:avLst/>
          </a:prstGeom>
          <a:noFill/>
          <a:ln w="9525">
            <a:noFill/>
            <a:miter lim="800000"/>
            <a:headEnd/>
            <a:tailEnd/>
          </a:ln>
        </p:spPr>
      </p:pic>
      <p:pic>
        <p:nvPicPr>
          <p:cNvPr id="22" name="Picture 112"/>
          <p:cNvPicPr>
            <a:picLocks noChangeAspect="1" noChangeArrowheads="1"/>
          </p:cNvPicPr>
          <p:nvPr/>
        </p:nvPicPr>
        <p:blipFill>
          <a:blip r:embed="rId18" cstate="print"/>
          <a:srcRect/>
          <a:stretch>
            <a:fillRect/>
          </a:stretch>
        </p:blipFill>
        <p:spPr bwMode="auto">
          <a:xfrm>
            <a:off x="4909595" y="3333750"/>
            <a:ext cx="979488" cy="190500"/>
          </a:xfrm>
          <a:prstGeom prst="rect">
            <a:avLst/>
          </a:prstGeom>
          <a:noFill/>
          <a:ln w="12700">
            <a:noFill/>
            <a:miter lim="800000"/>
            <a:headEnd/>
            <a:tailEnd/>
          </a:ln>
        </p:spPr>
      </p:pic>
      <p:pic>
        <p:nvPicPr>
          <p:cNvPr id="23" name="Picture 69"/>
          <p:cNvPicPr>
            <a:picLocks noChangeAspect="1" noChangeArrowheads="1"/>
          </p:cNvPicPr>
          <p:nvPr/>
        </p:nvPicPr>
        <p:blipFill>
          <a:blip r:embed="rId19" cstate="print"/>
          <a:srcRect/>
          <a:stretch>
            <a:fillRect/>
          </a:stretch>
        </p:blipFill>
        <p:spPr bwMode="auto">
          <a:xfrm>
            <a:off x="453380" y="4149080"/>
            <a:ext cx="939800" cy="168275"/>
          </a:xfrm>
          <a:prstGeom prst="rect">
            <a:avLst/>
          </a:prstGeom>
          <a:noFill/>
          <a:ln w="9525">
            <a:noFill/>
            <a:miter lim="800000"/>
            <a:headEnd/>
            <a:tailEnd/>
          </a:ln>
        </p:spPr>
      </p:pic>
      <p:pic>
        <p:nvPicPr>
          <p:cNvPr id="24" name="Picture 81"/>
          <p:cNvPicPr>
            <a:picLocks noChangeAspect="1" noChangeArrowheads="1"/>
          </p:cNvPicPr>
          <p:nvPr/>
        </p:nvPicPr>
        <p:blipFill>
          <a:blip r:embed="rId20" cstate="print"/>
          <a:srcRect/>
          <a:stretch>
            <a:fillRect/>
          </a:stretch>
        </p:blipFill>
        <p:spPr bwMode="auto">
          <a:xfrm>
            <a:off x="1825625" y="4001045"/>
            <a:ext cx="857250" cy="296069"/>
          </a:xfrm>
          <a:prstGeom prst="rect">
            <a:avLst/>
          </a:prstGeom>
          <a:noFill/>
          <a:ln w="12700">
            <a:noFill/>
            <a:miter lim="800000"/>
            <a:headEnd/>
            <a:tailEnd/>
          </a:ln>
        </p:spPr>
      </p:pic>
      <p:pic>
        <p:nvPicPr>
          <p:cNvPr id="25" name="Picture 42"/>
          <p:cNvPicPr>
            <a:picLocks noChangeAspect="1" noChangeArrowheads="1"/>
          </p:cNvPicPr>
          <p:nvPr/>
        </p:nvPicPr>
        <p:blipFill>
          <a:blip r:embed="rId21" cstate="print"/>
          <a:srcRect/>
          <a:stretch>
            <a:fillRect/>
          </a:stretch>
        </p:blipFill>
        <p:spPr bwMode="auto">
          <a:xfrm>
            <a:off x="6399501" y="3244335"/>
            <a:ext cx="571500" cy="368264"/>
          </a:xfrm>
          <a:prstGeom prst="rect">
            <a:avLst/>
          </a:prstGeom>
          <a:noFill/>
          <a:ln w="3175">
            <a:noFill/>
            <a:miter lim="800000"/>
            <a:headEnd/>
            <a:tailEnd/>
          </a:ln>
        </p:spPr>
      </p:pic>
      <p:pic>
        <p:nvPicPr>
          <p:cNvPr id="26" name="Picture 73"/>
          <p:cNvPicPr>
            <a:picLocks noChangeAspect="1" noChangeArrowheads="1"/>
          </p:cNvPicPr>
          <p:nvPr/>
        </p:nvPicPr>
        <p:blipFill>
          <a:blip r:embed="rId22" cstate="print"/>
          <a:srcRect/>
          <a:stretch>
            <a:fillRect/>
          </a:stretch>
        </p:blipFill>
        <p:spPr bwMode="auto">
          <a:xfrm>
            <a:off x="3471482" y="4001045"/>
            <a:ext cx="774700" cy="232172"/>
          </a:xfrm>
          <a:prstGeom prst="rect">
            <a:avLst/>
          </a:prstGeom>
          <a:noFill/>
          <a:ln w="9525">
            <a:noFill/>
            <a:miter lim="800000"/>
            <a:headEnd/>
            <a:tailEnd/>
          </a:ln>
        </p:spPr>
      </p:pic>
      <p:pic>
        <p:nvPicPr>
          <p:cNvPr id="27" name="Picture 114"/>
          <p:cNvPicPr>
            <a:picLocks noChangeAspect="1" noChangeArrowheads="1"/>
          </p:cNvPicPr>
          <p:nvPr/>
        </p:nvPicPr>
        <p:blipFill>
          <a:blip r:embed="rId23" cstate="print"/>
          <a:srcRect/>
          <a:stretch>
            <a:fillRect/>
          </a:stretch>
        </p:blipFill>
        <p:spPr bwMode="auto">
          <a:xfrm>
            <a:off x="4407148" y="3692922"/>
            <a:ext cx="1193800" cy="527845"/>
          </a:xfrm>
          <a:prstGeom prst="rect">
            <a:avLst/>
          </a:prstGeom>
          <a:noFill/>
          <a:ln w="12700">
            <a:noFill/>
            <a:miter lim="800000"/>
            <a:headEnd/>
            <a:tailEnd/>
          </a:ln>
        </p:spPr>
      </p:pic>
      <p:pic>
        <p:nvPicPr>
          <p:cNvPr id="28" name="Grafik 130" descr="netdoktor.gif"/>
          <p:cNvPicPr>
            <a:picLocks noChangeAspect="1"/>
          </p:cNvPicPr>
          <p:nvPr/>
        </p:nvPicPr>
        <p:blipFill>
          <a:blip r:embed="rId24" cstate="print"/>
          <a:srcRect/>
          <a:stretch>
            <a:fillRect/>
          </a:stretch>
        </p:blipFill>
        <p:spPr bwMode="auto">
          <a:xfrm>
            <a:off x="6275659" y="3867480"/>
            <a:ext cx="928687" cy="279400"/>
          </a:xfrm>
          <a:prstGeom prst="rect">
            <a:avLst/>
          </a:prstGeom>
          <a:noFill/>
          <a:ln w="9525">
            <a:noFill/>
            <a:miter lim="800000"/>
            <a:headEnd/>
            <a:tailEnd/>
          </a:ln>
        </p:spPr>
      </p:pic>
      <p:pic>
        <p:nvPicPr>
          <p:cNvPr id="29" name="Picture 86"/>
          <p:cNvPicPr>
            <a:picLocks noChangeArrowheads="1"/>
          </p:cNvPicPr>
          <p:nvPr/>
        </p:nvPicPr>
        <p:blipFill>
          <a:blip r:embed="rId25" cstate="print"/>
          <a:srcRect l="1041" t="7657" b="8875"/>
          <a:stretch>
            <a:fillRect/>
          </a:stretch>
        </p:blipFill>
        <p:spPr bwMode="auto">
          <a:xfrm>
            <a:off x="599890" y="4725144"/>
            <a:ext cx="654050" cy="206375"/>
          </a:xfrm>
          <a:prstGeom prst="rect">
            <a:avLst/>
          </a:prstGeom>
          <a:noFill/>
          <a:ln w="12700">
            <a:noFill/>
            <a:miter lim="800000"/>
            <a:headEnd/>
            <a:tailEnd/>
          </a:ln>
        </p:spPr>
      </p:pic>
      <p:pic>
        <p:nvPicPr>
          <p:cNvPr id="30" name="Grafik 139" descr="180px-Deutsche-bundesbank_svg.png"/>
          <p:cNvPicPr>
            <a:picLocks noChangeAspect="1"/>
          </p:cNvPicPr>
          <p:nvPr/>
        </p:nvPicPr>
        <p:blipFill>
          <a:blip r:embed="rId26" cstate="print"/>
          <a:srcRect/>
          <a:stretch>
            <a:fillRect/>
          </a:stretch>
        </p:blipFill>
        <p:spPr bwMode="auto">
          <a:xfrm>
            <a:off x="1959928" y="4671168"/>
            <a:ext cx="571500" cy="314325"/>
          </a:xfrm>
          <a:prstGeom prst="rect">
            <a:avLst/>
          </a:prstGeom>
          <a:noFill/>
          <a:ln w="9525">
            <a:noFill/>
            <a:miter lim="800000"/>
            <a:headEnd/>
            <a:tailEnd/>
          </a:ln>
        </p:spPr>
      </p:pic>
      <p:pic>
        <p:nvPicPr>
          <p:cNvPr id="31" name="Picture 36"/>
          <p:cNvPicPr>
            <a:picLocks noChangeAspect="1" noChangeArrowheads="1"/>
          </p:cNvPicPr>
          <p:nvPr/>
        </p:nvPicPr>
        <p:blipFill>
          <a:blip r:embed="rId27" cstate="print"/>
          <a:srcRect/>
          <a:stretch>
            <a:fillRect/>
          </a:stretch>
        </p:blipFill>
        <p:spPr bwMode="auto">
          <a:xfrm>
            <a:off x="3028570" y="4743884"/>
            <a:ext cx="830262" cy="261938"/>
          </a:xfrm>
          <a:prstGeom prst="rect">
            <a:avLst/>
          </a:prstGeom>
          <a:noFill/>
          <a:ln w="3175">
            <a:noFill/>
            <a:miter lim="800000"/>
            <a:headEnd/>
            <a:tailEnd/>
          </a:ln>
        </p:spPr>
      </p:pic>
      <p:pic>
        <p:nvPicPr>
          <p:cNvPr id="32" name="Picture 13"/>
          <p:cNvPicPr>
            <a:picLocks noChangeAspect="1" noChangeArrowheads="1"/>
          </p:cNvPicPr>
          <p:nvPr/>
        </p:nvPicPr>
        <p:blipFill>
          <a:blip r:embed="rId28" cstate="print"/>
          <a:srcRect/>
          <a:stretch>
            <a:fillRect/>
          </a:stretch>
        </p:blipFill>
        <p:spPr bwMode="auto">
          <a:xfrm>
            <a:off x="4240246" y="4686735"/>
            <a:ext cx="431800" cy="319087"/>
          </a:xfrm>
          <a:prstGeom prst="rect">
            <a:avLst/>
          </a:prstGeom>
          <a:noFill/>
          <a:ln w="9525">
            <a:noFill/>
            <a:miter lim="800000"/>
            <a:headEnd/>
            <a:tailEnd/>
          </a:ln>
        </p:spPr>
      </p:pic>
      <p:pic>
        <p:nvPicPr>
          <p:cNvPr id="33" name="Picture 93"/>
          <p:cNvPicPr>
            <a:picLocks noChangeAspect="1" noChangeArrowheads="1"/>
          </p:cNvPicPr>
          <p:nvPr/>
        </p:nvPicPr>
        <p:blipFill>
          <a:blip r:embed="rId29" cstate="print"/>
          <a:srcRect/>
          <a:stretch>
            <a:fillRect/>
          </a:stretch>
        </p:blipFill>
        <p:spPr bwMode="auto">
          <a:xfrm>
            <a:off x="5436645" y="4748646"/>
            <a:ext cx="904875" cy="195263"/>
          </a:xfrm>
          <a:prstGeom prst="rect">
            <a:avLst/>
          </a:prstGeom>
          <a:noFill/>
          <a:ln w="12700">
            <a:noFill/>
            <a:miter lim="800000"/>
            <a:headEnd/>
            <a:tailEnd/>
          </a:ln>
        </p:spPr>
      </p:pic>
      <p:pic>
        <p:nvPicPr>
          <p:cNvPr id="34" name="Picture 72">
            <a:hlinkClick r:id="rId30"/>
          </p:cNvPr>
          <p:cNvPicPr>
            <a:picLocks noChangeAspect="1" noChangeArrowheads="1"/>
          </p:cNvPicPr>
          <p:nvPr/>
        </p:nvPicPr>
        <p:blipFill>
          <a:blip r:embed="rId31" cstate="print"/>
          <a:srcRect/>
          <a:stretch>
            <a:fillRect/>
          </a:stretch>
        </p:blipFill>
        <p:spPr bwMode="auto">
          <a:xfrm>
            <a:off x="7008743" y="4725144"/>
            <a:ext cx="765175" cy="355600"/>
          </a:xfrm>
          <a:prstGeom prst="rect">
            <a:avLst/>
          </a:prstGeom>
          <a:noFill/>
          <a:ln w="9525">
            <a:noFill/>
            <a:miter lim="800000"/>
            <a:headEnd/>
            <a:tailEnd/>
          </a:ln>
        </p:spPr>
      </p:pic>
      <p:pic>
        <p:nvPicPr>
          <p:cNvPr id="35" name="Picture 100"/>
          <p:cNvPicPr>
            <a:picLocks noChangeAspect="1" noChangeArrowheads="1"/>
          </p:cNvPicPr>
          <p:nvPr/>
        </p:nvPicPr>
        <p:blipFill>
          <a:blip r:embed="rId32" cstate="print"/>
          <a:srcRect/>
          <a:stretch>
            <a:fillRect/>
          </a:stretch>
        </p:blipFill>
        <p:spPr bwMode="auto">
          <a:xfrm>
            <a:off x="697993" y="5589240"/>
            <a:ext cx="428625" cy="417512"/>
          </a:xfrm>
          <a:prstGeom prst="rect">
            <a:avLst/>
          </a:prstGeom>
          <a:noFill/>
          <a:ln w="9525">
            <a:noFill/>
            <a:miter lim="800000"/>
            <a:headEnd/>
            <a:tailEnd/>
          </a:ln>
        </p:spPr>
      </p:pic>
      <p:pic>
        <p:nvPicPr>
          <p:cNvPr id="36" name="Picture 66"/>
          <p:cNvPicPr>
            <a:picLocks noChangeAspect="1" noChangeArrowheads="1"/>
          </p:cNvPicPr>
          <p:nvPr/>
        </p:nvPicPr>
        <p:blipFill>
          <a:blip r:embed="rId33" cstate="print"/>
          <a:srcRect/>
          <a:stretch>
            <a:fillRect/>
          </a:stretch>
        </p:blipFill>
        <p:spPr bwMode="auto">
          <a:xfrm>
            <a:off x="1959928" y="5686077"/>
            <a:ext cx="1041400" cy="320675"/>
          </a:xfrm>
          <a:prstGeom prst="rect">
            <a:avLst/>
          </a:prstGeom>
          <a:noFill/>
          <a:ln w="9525">
            <a:noFill/>
            <a:miter lim="800000"/>
            <a:headEnd/>
            <a:tailEnd/>
          </a:ln>
        </p:spPr>
      </p:pic>
      <p:pic>
        <p:nvPicPr>
          <p:cNvPr id="37" name="Picture 33"/>
          <p:cNvPicPr>
            <a:picLocks noChangeAspect="1" noChangeArrowheads="1"/>
          </p:cNvPicPr>
          <p:nvPr/>
        </p:nvPicPr>
        <p:blipFill>
          <a:blip r:embed="rId34" cstate="print"/>
          <a:srcRect/>
          <a:stretch>
            <a:fillRect/>
          </a:stretch>
        </p:blipFill>
        <p:spPr bwMode="auto">
          <a:xfrm>
            <a:off x="3502273" y="5655915"/>
            <a:ext cx="904875" cy="284162"/>
          </a:xfrm>
          <a:prstGeom prst="rect">
            <a:avLst/>
          </a:prstGeom>
          <a:noFill/>
          <a:ln w="3175">
            <a:noFill/>
            <a:miter lim="800000"/>
            <a:headEnd/>
            <a:tailEnd/>
          </a:ln>
        </p:spPr>
      </p:pic>
      <p:pic>
        <p:nvPicPr>
          <p:cNvPr id="38" name="Picture 115"/>
          <p:cNvPicPr>
            <a:picLocks noChangeAspect="1" noChangeArrowheads="1"/>
          </p:cNvPicPr>
          <p:nvPr/>
        </p:nvPicPr>
        <p:blipFill>
          <a:blip r:embed="rId35" cstate="print"/>
          <a:srcRect/>
          <a:stretch>
            <a:fillRect/>
          </a:stretch>
        </p:blipFill>
        <p:spPr bwMode="auto">
          <a:xfrm>
            <a:off x="5374350" y="5701952"/>
            <a:ext cx="1181100" cy="192087"/>
          </a:xfrm>
          <a:prstGeom prst="rect">
            <a:avLst/>
          </a:prstGeom>
          <a:noFill/>
          <a:ln w="12700">
            <a:noFill/>
            <a:miter lim="800000"/>
            <a:headEnd/>
            <a:tailEnd/>
          </a:ln>
        </p:spPr>
      </p:pic>
      <p:pic>
        <p:nvPicPr>
          <p:cNvPr id="39" name="Picture 64"/>
          <p:cNvPicPr>
            <a:picLocks noChangeAspect="1" noChangeArrowheads="1"/>
          </p:cNvPicPr>
          <p:nvPr/>
        </p:nvPicPr>
        <p:blipFill>
          <a:blip r:embed="rId36" cstate="print"/>
          <a:srcRect/>
          <a:stretch>
            <a:fillRect/>
          </a:stretch>
        </p:blipFill>
        <p:spPr bwMode="auto">
          <a:xfrm>
            <a:off x="7204346" y="5642007"/>
            <a:ext cx="749300" cy="207963"/>
          </a:xfrm>
          <a:prstGeom prst="rect">
            <a:avLst/>
          </a:prstGeom>
          <a:noFill/>
          <a:ln w="9525">
            <a:noFill/>
            <a:miter lim="800000"/>
            <a:headEnd/>
            <a:tailEnd/>
          </a:ln>
        </p:spPr>
      </p:pic>
      <p:pic>
        <p:nvPicPr>
          <p:cNvPr id="40" name="Bild 1" descr="CoreMedia_RGB_for PowerPoint.png"/>
          <p:cNvPicPr/>
          <p:nvPr/>
        </p:nvPicPr>
        <p:blipFill>
          <a:blip r:embed="rId37" cstate="print"/>
          <a:stretch>
            <a:fillRect/>
          </a:stretch>
        </p:blipFill>
        <p:spPr>
          <a:xfrm>
            <a:off x="7577366" y="127866"/>
            <a:ext cx="1512168" cy="328548"/>
          </a:xfrm>
          <a:prstGeom prst="rect">
            <a:avLst/>
          </a:prstGeom>
        </p:spPr>
      </p:pic>
    </p:spTree>
    <p:extLst>
      <p:ext uri="{BB962C8B-B14F-4D97-AF65-F5344CB8AC3E}">
        <p14:creationId xmlns:p14="http://schemas.microsoft.com/office/powerpoint/2010/main" val="20529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400" dirty="0" smtClean="0">
                <a:latin typeface="Verdana" panose="020B0604030504040204" pitchFamily="34" charset="0"/>
                <a:ea typeface="Verdana" panose="020B0604030504040204" pitchFamily="34" charset="0"/>
                <a:cs typeface="Verdana" panose="020B0604030504040204" pitchFamily="34" charset="0"/>
              </a:rPr>
              <a:t>CoreMedia</a:t>
            </a:r>
            <a:r>
              <a:rPr lang="de-DE" dirty="0" smtClean="0"/>
              <a:t> </a:t>
            </a:r>
            <a:r>
              <a:rPr lang="de-DE" sz="2400" dirty="0" smtClean="0">
                <a:latin typeface="Verdana" panose="020B0604030504040204" pitchFamily="34" charset="0"/>
                <a:ea typeface="Verdana" panose="020B0604030504040204" pitchFamily="34" charset="0"/>
                <a:cs typeface="Verdana" panose="020B0604030504040204" pitchFamily="34" charset="0"/>
              </a:rPr>
              <a:t>Partners</a:t>
            </a:r>
            <a:endParaRPr lang="de-DE" sz="2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39" descr="Z:\clientservices\Marketing\Multimedia_Data\logos_partner\t-systems\020813_T-systems_225.gif"/>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755576" y="1628800"/>
            <a:ext cx="2143125" cy="476250"/>
          </a:xfrm>
          <a:prstGeom prst="rect">
            <a:avLst/>
          </a:prstGeom>
          <a:noFill/>
          <a:ln w="9525">
            <a:noFill/>
            <a:miter lim="800000"/>
            <a:headEnd/>
            <a:tailEnd/>
          </a:ln>
        </p:spPr>
      </p:pic>
      <p:pic>
        <p:nvPicPr>
          <p:cNvPr id="6" name="Picture 49" descr="C:\Dokumente und Einstellungen\tschempp\Desktop\Neuer Ordner\materna.gif"/>
          <p:cNvPicPr>
            <a:picLocks noChangeAspect="1" noChangeArrowheads="1"/>
          </p:cNvPicPr>
          <p:nvPr/>
        </p:nvPicPr>
        <p:blipFill>
          <a:blip r:embed="rId3" cstate="print"/>
          <a:srcRect/>
          <a:stretch>
            <a:fillRect/>
          </a:stretch>
        </p:blipFill>
        <p:spPr bwMode="auto">
          <a:xfrm>
            <a:off x="3275856" y="1634804"/>
            <a:ext cx="1277937" cy="331788"/>
          </a:xfrm>
          <a:prstGeom prst="rect">
            <a:avLst/>
          </a:prstGeom>
          <a:noFill/>
          <a:ln w="9525">
            <a:noFill/>
            <a:miter lim="800000"/>
            <a:headEnd/>
            <a:tailEnd/>
          </a:ln>
        </p:spPr>
      </p:pic>
      <p:pic>
        <p:nvPicPr>
          <p:cNvPr id="7" name="Picture 2" descr="H:\Alliances\Website\Capgemini\Capgemini.png"/>
          <p:cNvPicPr>
            <a:picLocks noChangeAspect="1" noChangeArrowheads="1"/>
          </p:cNvPicPr>
          <p:nvPr/>
        </p:nvPicPr>
        <p:blipFill>
          <a:blip r:embed="rId4" cstate="print"/>
          <a:srcRect/>
          <a:stretch>
            <a:fillRect/>
          </a:stretch>
        </p:blipFill>
        <p:spPr bwMode="auto">
          <a:xfrm>
            <a:off x="5095875" y="1634804"/>
            <a:ext cx="1608138" cy="377825"/>
          </a:xfrm>
          <a:prstGeom prst="rect">
            <a:avLst/>
          </a:prstGeom>
          <a:noFill/>
          <a:ln w="9525">
            <a:noFill/>
            <a:miter lim="800000"/>
            <a:headEnd/>
            <a:tailEnd/>
          </a:ln>
        </p:spPr>
      </p:pic>
      <p:pic>
        <p:nvPicPr>
          <p:cNvPr id="8" name="Picture 62" descr="C:\Dokumente und Einstellungen\tschempp\Desktop\Neuer Ordner\wcenter.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20272" y="1800698"/>
            <a:ext cx="1584325" cy="260350"/>
          </a:xfrm>
          <a:prstGeom prst="rect">
            <a:avLst/>
          </a:prstGeom>
          <a:noFill/>
          <a:ln w="9525">
            <a:noFill/>
            <a:miter lim="800000"/>
            <a:headEnd/>
            <a:tailEnd/>
          </a:ln>
        </p:spPr>
      </p:pic>
      <p:pic>
        <p:nvPicPr>
          <p:cNvPr id="9" name="Picture 57" descr="C:\Dokumente und Einstellungen\tschempp\Desktop\Neuer Ordner\ibm__global__services.gif"/>
          <p:cNvPicPr>
            <a:picLocks noChangeAspect="1" noChangeArrowheads="1"/>
          </p:cNvPicPr>
          <p:nvPr/>
        </p:nvPicPr>
        <p:blipFill>
          <a:blip r:embed="rId6" cstate="print"/>
          <a:srcRect/>
          <a:stretch>
            <a:fillRect/>
          </a:stretch>
        </p:blipFill>
        <p:spPr bwMode="auto">
          <a:xfrm>
            <a:off x="306388" y="2465388"/>
            <a:ext cx="1341437" cy="422275"/>
          </a:xfrm>
          <a:prstGeom prst="rect">
            <a:avLst/>
          </a:prstGeom>
          <a:noFill/>
          <a:ln w="9525">
            <a:noFill/>
            <a:miter lim="800000"/>
            <a:headEnd/>
            <a:tailEnd/>
          </a:ln>
        </p:spPr>
      </p:pic>
      <p:pic>
        <p:nvPicPr>
          <p:cNvPr id="10" name="Grafik 55" descr="-init-for-digital-communication-Logo.png"/>
          <p:cNvPicPr>
            <a:picLocks noChangeAspect="1"/>
          </p:cNvPicPr>
          <p:nvPr/>
        </p:nvPicPr>
        <p:blipFill>
          <a:blip r:embed="rId7" cstate="print"/>
          <a:srcRect/>
          <a:stretch>
            <a:fillRect/>
          </a:stretch>
        </p:blipFill>
        <p:spPr bwMode="auto">
          <a:xfrm>
            <a:off x="1619672" y="2437850"/>
            <a:ext cx="1238250" cy="400050"/>
          </a:xfrm>
          <a:prstGeom prst="rect">
            <a:avLst/>
          </a:prstGeom>
          <a:noFill/>
          <a:ln w="9525">
            <a:noFill/>
            <a:miter lim="800000"/>
            <a:headEnd/>
            <a:tailEnd/>
          </a:ln>
        </p:spPr>
      </p:pic>
      <p:pic>
        <p:nvPicPr>
          <p:cNvPr id="11" name="Grafik 61" descr="Pixelpark-Logo.png"/>
          <p:cNvPicPr>
            <a:picLocks noChangeAspect="1"/>
          </p:cNvPicPr>
          <p:nvPr/>
        </p:nvPicPr>
        <p:blipFill>
          <a:blip r:embed="rId8" cstate="print"/>
          <a:srcRect/>
          <a:stretch>
            <a:fillRect/>
          </a:stretch>
        </p:blipFill>
        <p:spPr bwMode="auto">
          <a:xfrm>
            <a:off x="3248875" y="2325688"/>
            <a:ext cx="1123950" cy="561975"/>
          </a:xfrm>
          <a:prstGeom prst="rect">
            <a:avLst/>
          </a:prstGeom>
          <a:noFill/>
          <a:ln w="9525">
            <a:noFill/>
            <a:miter lim="800000"/>
            <a:headEnd/>
            <a:tailEnd/>
          </a:ln>
        </p:spPr>
      </p:pic>
      <p:pic>
        <p:nvPicPr>
          <p:cNvPr id="12" name="Grafik 54" descr="Acando-Logo.png"/>
          <p:cNvPicPr>
            <a:picLocks noChangeAspect="1"/>
          </p:cNvPicPr>
          <p:nvPr/>
        </p:nvPicPr>
        <p:blipFill>
          <a:blip r:embed="rId9" cstate="print"/>
          <a:srcRect/>
          <a:stretch>
            <a:fillRect/>
          </a:stretch>
        </p:blipFill>
        <p:spPr bwMode="auto">
          <a:xfrm>
            <a:off x="5305537" y="2412998"/>
            <a:ext cx="992187" cy="354013"/>
          </a:xfrm>
          <a:prstGeom prst="rect">
            <a:avLst/>
          </a:prstGeom>
          <a:noFill/>
          <a:ln w="9525">
            <a:noFill/>
            <a:miter lim="800000"/>
            <a:headEnd/>
            <a:tailEnd/>
          </a:ln>
        </p:spPr>
      </p:pic>
      <p:pic>
        <p:nvPicPr>
          <p:cNvPr id="13" name="Picture 56" descr="C:\Dokumente und Einstellungen\tschempp\Desktop\Neuer Ordner\getit.gif"/>
          <p:cNvPicPr>
            <a:picLocks noChangeAspect="1" noChangeArrowheads="1"/>
          </p:cNvPicPr>
          <p:nvPr/>
        </p:nvPicPr>
        <p:blipFill>
          <a:blip r:embed="rId10" cstate="print"/>
          <a:srcRect/>
          <a:stretch>
            <a:fillRect/>
          </a:stretch>
        </p:blipFill>
        <p:spPr bwMode="auto">
          <a:xfrm>
            <a:off x="6912247" y="2451923"/>
            <a:ext cx="1154113" cy="336550"/>
          </a:xfrm>
          <a:prstGeom prst="rect">
            <a:avLst/>
          </a:prstGeom>
          <a:noFill/>
          <a:ln w="9525">
            <a:noFill/>
            <a:miter lim="800000"/>
            <a:headEnd/>
            <a:tailEnd/>
          </a:ln>
        </p:spPr>
      </p:pic>
      <p:pic>
        <p:nvPicPr>
          <p:cNvPr id="14" name="Picture 58" descr="C:\Dokumente und Einstellungen\tschempp\Desktop\Neuer Ordner\infoag.jpg"/>
          <p:cNvPicPr>
            <a:picLocks noChangeAspect="1" noChangeArrowheads="1"/>
          </p:cNvPicPr>
          <p:nvPr/>
        </p:nvPicPr>
        <p:blipFill>
          <a:blip r:embed="rId11" cstate="print"/>
          <a:srcRect/>
          <a:stretch>
            <a:fillRect/>
          </a:stretch>
        </p:blipFill>
        <p:spPr bwMode="auto">
          <a:xfrm>
            <a:off x="7278836" y="2928666"/>
            <a:ext cx="803275" cy="280988"/>
          </a:xfrm>
          <a:prstGeom prst="rect">
            <a:avLst/>
          </a:prstGeom>
          <a:noFill/>
          <a:ln w="9525">
            <a:noFill/>
            <a:miter lim="800000"/>
            <a:headEnd/>
            <a:tailEnd/>
          </a:ln>
        </p:spPr>
      </p:pic>
      <p:pic>
        <p:nvPicPr>
          <p:cNvPr id="15" name="Grafik 62" descr="Seitenbau-logo.png"/>
          <p:cNvPicPr>
            <a:picLocks noChangeAspect="1"/>
          </p:cNvPicPr>
          <p:nvPr/>
        </p:nvPicPr>
        <p:blipFill>
          <a:blip r:embed="rId12" cstate="print"/>
          <a:srcRect/>
          <a:stretch>
            <a:fillRect/>
          </a:stretch>
        </p:blipFill>
        <p:spPr bwMode="auto">
          <a:xfrm>
            <a:off x="276225" y="3155950"/>
            <a:ext cx="1147763" cy="574675"/>
          </a:xfrm>
          <a:prstGeom prst="rect">
            <a:avLst/>
          </a:prstGeom>
          <a:noFill/>
          <a:ln w="9525">
            <a:noFill/>
            <a:miter lim="800000"/>
            <a:headEnd/>
            <a:tailEnd/>
          </a:ln>
        </p:spPr>
      </p:pic>
      <p:pic>
        <p:nvPicPr>
          <p:cNvPr id="16" name="Picture 22"/>
          <p:cNvPicPr>
            <a:picLocks noChangeAspect="1" noChangeArrowheads="1"/>
          </p:cNvPicPr>
          <p:nvPr/>
        </p:nvPicPr>
        <p:blipFill>
          <a:blip r:embed="rId13" cstate="print"/>
          <a:srcRect/>
          <a:stretch>
            <a:fillRect/>
          </a:stretch>
        </p:blipFill>
        <p:spPr bwMode="auto">
          <a:xfrm>
            <a:off x="2080396" y="3304380"/>
            <a:ext cx="1249362" cy="277813"/>
          </a:xfrm>
          <a:prstGeom prst="rect">
            <a:avLst/>
          </a:prstGeom>
          <a:noFill/>
          <a:ln w="9525">
            <a:noFill/>
            <a:miter lim="800000"/>
            <a:headEnd/>
            <a:tailEnd/>
          </a:ln>
        </p:spPr>
      </p:pic>
      <p:pic>
        <p:nvPicPr>
          <p:cNvPr id="17" name="Grafik 57" descr="denkwerk-logo.png"/>
          <p:cNvPicPr>
            <a:picLocks noChangeAspect="1"/>
          </p:cNvPicPr>
          <p:nvPr/>
        </p:nvPicPr>
        <p:blipFill>
          <a:blip r:embed="rId14" cstate="print"/>
          <a:srcRect/>
          <a:stretch>
            <a:fillRect/>
          </a:stretch>
        </p:blipFill>
        <p:spPr bwMode="auto">
          <a:xfrm>
            <a:off x="3906207" y="3262312"/>
            <a:ext cx="874713" cy="180975"/>
          </a:xfrm>
          <a:prstGeom prst="rect">
            <a:avLst/>
          </a:prstGeom>
          <a:noFill/>
          <a:ln w="9525">
            <a:noFill/>
            <a:miter lim="800000"/>
            <a:headEnd/>
            <a:tailEnd/>
          </a:ln>
        </p:spPr>
      </p:pic>
      <p:pic>
        <p:nvPicPr>
          <p:cNvPr id="18" name="Picture 85" descr="C:\Dokumente und Einstellungen\tschempp\Desktop\Neuer Ordner\sapient.gif"/>
          <p:cNvPicPr>
            <a:picLocks noChangeAspect="1" noChangeArrowheads="1"/>
          </p:cNvPicPr>
          <p:nvPr/>
        </p:nvPicPr>
        <p:blipFill>
          <a:blip r:embed="rId15" cstate="print"/>
          <a:srcRect/>
          <a:stretch>
            <a:fillRect/>
          </a:stretch>
        </p:blipFill>
        <p:spPr bwMode="auto">
          <a:xfrm>
            <a:off x="5456088" y="3205955"/>
            <a:ext cx="823912" cy="279400"/>
          </a:xfrm>
          <a:prstGeom prst="rect">
            <a:avLst/>
          </a:prstGeom>
          <a:noFill/>
          <a:ln w="9525">
            <a:noFill/>
            <a:miter lim="800000"/>
            <a:headEnd/>
            <a:tailEnd/>
          </a:ln>
        </p:spPr>
      </p:pic>
      <p:pic>
        <p:nvPicPr>
          <p:cNvPr id="20" name="Grafik 59" descr="neofonie-Logo.png"/>
          <p:cNvPicPr>
            <a:picLocks noChangeAspect="1"/>
          </p:cNvPicPr>
          <p:nvPr/>
        </p:nvPicPr>
        <p:blipFill>
          <a:blip r:embed="rId16" cstate="print"/>
          <a:srcRect/>
          <a:stretch>
            <a:fillRect/>
          </a:stretch>
        </p:blipFill>
        <p:spPr bwMode="auto">
          <a:xfrm>
            <a:off x="5491807" y="3568842"/>
            <a:ext cx="1328737" cy="265112"/>
          </a:xfrm>
          <a:prstGeom prst="rect">
            <a:avLst/>
          </a:prstGeom>
          <a:noFill/>
          <a:ln w="9525">
            <a:noFill/>
            <a:miter lim="800000"/>
            <a:headEnd/>
            <a:tailEnd/>
          </a:ln>
        </p:spPr>
      </p:pic>
      <p:pic>
        <p:nvPicPr>
          <p:cNvPr id="21" name="Picture 10"/>
          <p:cNvPicPr>
            <a:picLocks noChangeAspect="1" noChangeArrowheads="1"/>
          </p:cNvPicPr>
          <p:nvPr/>
        </p:nvPicPr>
        <p:blipFill>
          <a:blip r:embed="rId17" cstate="print"/>
          <a:srcRect/>
          <a:stretch>
            <a:fillRect/>
          </a:stretch>
        </p:blipFill>
        <p:spPr bwMode="auto">
          <a:xfrm>
            <a:off x="7596336" y="3833059"/>
            <a:ext cx="971550" cy="242887"/>
          </a:xfrm>
          <a:prstGeom prst="rect">
            <a:avLst/>
          </a:prstGeom>
          <a:noFill/>
          <a:ln w="9525">
            <a:noFill/>
            <a:miter lim="800000"/>
            <a:headEnd/>
            <a:tailEnd/>
          </a:ln>
        </p:spPr>
      </p:pic>
      <p:pic>
        <p:nvPicPr>
          <p:cNvPr id="22" name="Picture 6"/>
          <p:cNvPicPr>
            <a:picLocks noChangeAspect="1" noChangeArrowheads="1"/>
          </p:cNvPicPr>
          <p:nvPr/>
        </p:nvPicPr>
        <p:blipFill>
          <a:blip r:embed="rId18" cstate="print"/>
          <a:srcRect/>
          <a:stretch>
            <a:fillRect/>
          </a:stretch>
        </p:blipFill>
        <p:spPr bwMode="auto">
          <a:xfrm>
            <a:off x="6391299" y="4671206"/>
            <a:ext cx="1482725" cy="234950"/>
          </a:xfrm>
          <a:prstGeom prst="rect">
            <a:avLst/>
          </a:prstGeom>
          <a:noFill/>
          <a:ln w="9525">
            <a:noFill/>
            <a:miter lim="800000"/>
            <a:headEnd/>
            <a:tailEnd/>
          </a:ln>
        </p:spPr>
      </p:pic>
      <p:pic>
        <p:nvPicPr>
          <p:cNvPr id="23" name="Picture 83" descr="C:\Dokumente und Einstellungen\tschempp\Desktop\Neuer Ordner\pontonconsulting.gif"/>
          <p:cNvPicPr>
            <a:picLocks noChangeAspect="1" noChangeArrowheads="1"/>
          </p:cNvPicPr>
          <p:nvPr/>
        </p:nvPicPr>
        <p:blipFill>
          <a:blip r:embed="rId19" cstate="print"/>
          <a:srcRect/>
          <a:stretch>
            <a:fillRect/>
          </a:stretch>
        </p:blipFill>
        <p:spPr bwMode="auto">
          <a:xfrm>
            <a:off x="4139952" y="4424783"/>
            <a:ext cx="1049338" cy="323850"/>
          </a:xfrm>
          <a:prstGeom prst="rect">
            <a:avLst/>
          </a:prstGeom>
          <a:noFill/>
          <a:ln w="9525">
            <a:noFill/>
            <a:miter lim="800000"/>
            <a:headEnd/>
            <a:tailEnd/>
          </a:ln>
        </p:spPr>
      </p:pic>
      <p:pic>
        <p:nvPicPr>
          <p:cNvPr id="24" name="Picture 5" descr="C:\Users\jmurawa\Documents\COREMEDIA\Handbook\Partnerlogos\Partnerlogos\SNAP_logo-data.png"/>
          <p:cNvPicPr>
            <a:picLocks noChangeAspect="1" noChangeArrowheads="1"/>
          </p:cNvPicPr>
          <p:nvPr/>
        </p:nvPicPr>
        <p:blipFill>
          <a:blip r:embed="rId20" cstate="print"/>
          <a:srcRect/>
          <a:stretch>
            <a:fillRect/>
          </a:stretch>
        </p:blipFill>
        <p:spPr bwMode="auto">
          <a:xfrm>
            <a:off x="3248875" y="3833059"/>
            <a:ext cx="1098550" cy="434975"/>
          </a:xfrm>
          <a:prstGeom prst="rect">
            <a:avLst/>
          </a:prstGeom>
          <a:noFill/>
          <a:ln w="9525">
            <a:noFill/>
            <a:miter lim="800000"/>
            <a:headEnd/>
            <a:tailEnd/>
          </a:ln>
        </p:spPr>
      </p:pic>
      <p:pic>
        <p:nvPicPr>
          <p:cNvPr id="25" name="Picture 4" descr="C:\Users\jmurawa\Documents\COREMEDIA\Handbook\Partnerlogos\Cassini_logo-data.png"/>
          <p:cNvPicPr>
            <a:picLocks noChangeAspect="1" noChangeArrowheads="1"/>
          </p:cNvPicPr>
          <p:nvPr/>
        </p:nvPicPr>
        <p:blipFill>
          <a:blip r:embed="rId21" cstate="print"/>
          <a:srcRect/>
          <a:stretch>
            <a:fillRect/>
          </a:stretch>
        </p:blipFill>
        <p:spPr bwMode="auto">
          <a:xfrm>
            <a:off x="716756" y="3992602"/>
            <a:ext cx="1414463" cy="344487"/>
          </a:xfrm>
          <a:prstGeom prst="rect">
            <a:avLst/>
          </a:prstGeom>
          <a:noFill/>
          <a:ln w="9525">
            <a:noFill/>
            <a:miter lim="800000"/>
            <a:headEnd/>
            <a:tailEnd/>
          </a:ln>
        </p:spPr>
      </p:pic>
      <p:pic>
        <p:nvPicPr>
          <p:cNvPr id="26" name="Picture 88" descr="C:\Dokumente und Einstellungen\tschempp\Desktop\Neuer Ordner\skytec.gif"/>
          <p:cNvPicPr>
            <a:picLocks noChangeAspect="1" noChangeArrowheads="1"/>
          </p:cNvPicPr>
          <p:nvPr/>
        </p:nvPicPr>
        <p:blipFill>
          <a:blip r:embed="rId22" cstate="print"/>
          <a:srcRect/>
          <a:stretch>
            <a:fillRect/>
          </a:stretch>
        </p:blipFill>
        <p:spPr bwMode="auto">
          <a:xfrm>
            <a:off x="7380312" y="5264731"/>
            <a:ext cx="987425" cy="309562"/>
          </a:xfrm>
          <a:prstGeom prst="rect">
            <a:avLst/>
          </a:prstGeom>
          <a:noFill/>
          <a:ln w="9525">
            <a:noFill/>
            <a:miter lim="800000"/>
            <a:headEnd/>
            <a:tailEnd/>
          </a:ln>
        </p:spPr>
      </p:pic>
      <p:pic>
        <p:nvPicPr>
          <p:cNvPr id="27" name="Picture 94" descr="C:\Dokumente und Einstellungen\tschempp\Desktop\Neuer Ordner\xcontrol.gif"/>
          <p:cNvPicPr>
            <a:picLocks noChangeAspect="1" noChangeArrowheads="1"/>
          </p:cNvPicPr>
          <p:nvPr/>
        </p:nvPicPr>
        <p:blipFill>
          <a:blip r:embed="rId23" cstate="print"/>
          <a:srcRect/>
          <a:stretch>
            <a:fillRect/>
          </a:stretch>
        </p:blipFill>
        <p:spPr bwMode="auto">
          <a:xfrm>
            <a:off x="4503174" y="5056620"/>
            <a:ext cx="1066800" cy="336550"/>
          </a:xfrm>
          <a:prstGeom prst="rect">
            <a:avLst/>
          </a:prstGeom>
          <a:noFill/>
          <a:ln w="9525">
            <a:noFill/>
            <a:miter lim="800000"/>
            <a:headEnd/>
            <a:tailEnd/>
          </a:ln>
        </p:spPr>
      </p:pic>
      <p:pic>
        <p:nvPicPr>
          <p:cNvPr id="28" name="Picture 11"/>
          <p:cNvPicPr>
            <a:picLocks noChangeAspect="1" noChangeArrowheads="1"/>
          </p:cNvPicPr>
          <p:nvPr/>
        </p:nvPicPr>
        <p:blipFill>
          <a:blip r:embed="rId24" cstate="print"/>
          <a:srcRect/>
          <a:stretch>
            <a:fillRect/>
          </a:stretch>
        </p:blipFill>
        <p:spPr bwMode="auto">
          <a:xfrm>
            <a:off x="2449147" y="4867677"/>
            <a:ext cx="960437" cy="412750"/>
          </a:xfrm>
          <a:prstGeom prst="rect">
            <a:avLst/>
          </a:prstGeom>
          <a:noFill/>
          <a:ln w="9525">
            <a:noFill/>
            <a:miter lim="800000"/>
            <a:headEnd/>
            <a:tailEnd/>
          </a:ln>
        </p:spPr>
      </p:pic>
      <p:pic>
        <p:nvPicPr>
          <p:cNvPr id="30" name="Picture 10"/>
          <p:cNvPicPr>
            <a:picLocks noChangeAspect="1" noChangeArrowheads="1"/>
          </p:cNvPicPr>
          <p:nvPr/>
        </p:nvPicPr>
        <p:blipFill>
          <a:blip r:embed="rId25" cstate="print"/>
          <a:srcRect/>
          <a:stretch>
            <a:fillRect/>
          </a:stretch>
        </p:blipFill>
        <p:spPr bwMode="auto">
          <a:xfrm>
            <a:off x="1159297" y="5105187"/>
            <a:ext cx="920750" cy="319088"/>
          </a:xfrm>
          <a:prstGeom prst="rect">
            <a:avLst/>
          </a:prstGeom>
          <a:noFill/>
          <a:ln w="9525">
            <a:noFill/>
            <a:miter lim="800000"/>
            <a:headEnd/>
            <a:tailEnd/>
          </a:ln>
        </p:spPr>
      </p:pic>
      <p:pic>
        <p:nvPicPr>
          <p:cNvPr id="31" name="Grafik 49" descr="doubleyuu-logo.png"/>
          <p:cNvPicPr>
            <a:picLocks noChangeAspect="1"/>
          </p:cNvPicPr>
          <p:nvPr/>
        </p:nvPicPr>
        <p:blipFill>
          <a:blip r:embed="rId26" cstate="print"/>
          <a:srcRect/>
          <a:stretch>
            <a:fillRect/>
          </a:stretch>
        </p:blipFill>
        <p:spPr bwMode="auto">
          <a:xfrm>
            <a:off x="3886430" y="5945358"/>
            <a:ext cx="1233488" cy="214312"/>
          </a:xfrm>
          <a:prstGeom prst="rect">
            <a:avLst/>
          </a:prstGeom>
          <a:noFill/>
          <a:ln w="9525">
            <a:noFill/>
            <a:miter lim="800000"/>
            <a:headEnd/>
            <a:tailEnd/>
          </a:ln>
        </p:spPr>
      </p:pic>
      <p:pic>
        <p:nvPicPr>
          <p:cNvPr id="32" name="Picture 90" descr="C:\Dokumente und Einstellungen\tschempp\Desktop\Neuer Ordner\Tallence.png"/>
          <p:cNvPicPr>
            <a:picLocks noChangeAspect="1" noChangeArrowheads="1"/>
          </p:cNvPicPr>
          <p:nvPr/>
        </p:nvPicPr>
        <p:blipFill>
          <a:blip r:embed="rId27" cstate="print"/>
          <a:srcRect/>
          <a:stretch>
            <a:fillRect/>
          </a:stretch>
        </p:blipFill>
        <p:spPr bwMode="auto">
          <a:xfrm>
            <a:off x="5739457" y="5507208"/>
            <a:ext cx="1081087" cy="438150"/>
          </a:xfrm>
          <a:prstGeom prst="rect">
            <a:avLst/>
          </a:prstGeom>
          <a:noFill/>
          <a:ln w="9525">
            <a:noFill/>
            <a:miter lim="800000"/>
            <a:headEnd/>
            <a:tailEnd/>
          </a:ln>
        </p:spPr>
      </p:pic>
      <p:pic>
        <p:nvPicPr>
          <p:cNvPr id="33" name="Grafik 58" descr="itechworks-logo.png"/>
          <p:cNvPicPr>
            <a:picLocks noChangeAspect="1"/>
          </p:cNvPicPr>
          <p:nvPr/>
        </p:nvPicPr>
        <p:blipFill>
          <a:blip r:embed="rId28" cstate="print"/>
          <a:srcRect/>
          <a:stretch>
            <a:fillRect/>
          </a:stretch>
        </p:blipFill>
        <p:spPr bwMode="auto">
          <a:xfrm>
            <a:off x="1619672" y="5959809"/>
            <a:ext cx="1365250" cy="265112"/>
          </a:xfrm>
          <a:prstGeom prst="rect">
            <a:avLst/>
          </a:prstGeom>
          <a:noFill/>
          <a:ln w="9525">
            <a:noFill/>
            <a:miter lim="800000"/>
            <a:headEnd/>
            <a:tailEnd/>
          </a:ln>
        </p:spPr>
      </p:pic>
      <p:pic>
        <p:nvPicPr>
          <p:cNvPr id="34" name="Picture 7"/>
          <p:cNvPicPr>
            <a:picLocks noChangeAspect="1" noChangeArrowheads="1"/>
          </p:cNvPicPr>
          <p:nvPr/>
        </p:nvPicPr>
        <p:blipFill>
          <a:blip r:embed="rId29" cstate="print"/>
          <a:srcRect/>
          <a:stretch>
            <a:fillRect/>
          </a:stretch>
        </p:blipFill>
        <p:spPr bwMode="auto">
          <a:xfrm>
            <a:off x="7299038" y="5973846"/>
            <a:ext cx="936625" cy="319087"/>
          </a:xfrm>
          <a:prstGeom prst="rect">
            <a:avLst/>
          </a:prstGeom>
          <a:noFill/>
          <a:ln w="9525">
            <a:noFill/>
            <a:miter lim="800000"/>
            <a:headEnd/>
            <a:tailEnd/>
          </a:ln>
        </p:spPr>
      </p:pic>
      <p:pic>
        <p:nvPicPr>
          <p:cNvPr id="35" name="Bild 1" descr="CoreMedia_RGB_for PowerPoint.png"/>
          <p:cNvPicPr/>
          <p:nvPr/>
        </p:nvPicPr>
        <p:blipFill>
          <a:blip r:embed="rId30" cstate="print"/>
          <a:stretch>
            <a:fillRect/>
          </a:stretch>
        </p:blipFill>
        <p:spPr>
          <a:xfrm>
            <a:off x="7530103" y="127866"/>
            <a:ext cx="1512168" cy="328548"/>
          </a:xfrm>
          <a:prstGeom prst="rect">
            <a:avLst/>
          </a:prstGeom>
        </p:spPr>
      </p:pic>
    </p:spTree>
    <p:extLst>
      <p:ext uri="{BB962C8B-B14F-4D97-AF65-F5344CB8AC3E}">
        <p14:creationId xmlns:p14="http://schemas.microsoft.com/office/powerpoint/2010/main" val="2224710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dirty="0" smtClean="0">
                <a:latin typeface="Verdana" panose="020B0604030504040204" pitchFamily="34" charset="0"/>
                <a:ea typeface="Verdana" panose="020B0604030504040204" pitchFamily="34" charset="0"/>
                <a:cs typeface="Verdana" panose="020B0604030504040204" pitchFamily="34" charset="0"/>
              </a:rPr>
              <a:t>Nokia: CoreMedia drives corporate change from Telco to Internet business </a:t>
            </a:r>
            <a:endParaRPr lang="de-DE" sz="2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Placeholder 6" descr="Nokia.jpg"/>
          <p:cNvPicPr>
            <a:picLocks noGrp="1" noChangeAspect="1"/>
          </p:cNvPicPr>
          <p:nvPr>
            <p:ph idx="1"/>
          </p:nvPr>
        </p:nvPicPr>
        <p:blipFill>
          <a:blip r:embed="rId3" cstate="print"/>
          <a:srcRect t="162" b="162"/>
          <a:stretch>
            <a:fillRect/>
          </a:stretch>
        </p:blipFill>
        <p:spPr>
          <a:xfrm>
            <a:off x="467544" y="1700808"/>
            <a:ext cx="8229600" cy="3308546"/>
          </a:xfrm>
        </p:spPr>
      </p:pic>
      <p:sp>
        <p:nvSpPr>
          <p:cNvPr id="7" name="TextBox 6"/>
          <p:cNvSpPr txBox="1"/>
          <p:nvPr/>
        </p:nvSpPr>
        <p:spPr>
          <a:xfrm flipH="1">
            <a:off x="1691680" y="5276622"/>
            <a:ext cx="3888432" cy="1199111"/>
          </a:xfrm>
          <a:prstGeom prst="rect">
            <a:avLst/>
          </a:prstGeom>
          <a:noFill/>
        </p:spPr>
        <p:txBody>
          <a:bodyPr wrap="square" rtlCol="0">
            <a:spAutoFit/>
          </a:bodyPr>
          <a:lstStyle/>
          <a:p>
            <a:pPr marL="285750" indent="-285750">
              <a:lnSpc>
                <a:spcPct val="82000"/>
              </a:lnSpc>
              <a:spcBef>
                <a:spcPct val="60000"/>
              </a:spcBef>
              <a:buFont typeface="Wingdings" panose="05000000000000000000" pitchFamily="2" charset="2"/>
              <a:buChar char="§"/>
            </a:pPr>
            <a:r>
              <a:rPr lang="de-DE" sz="1600" dirty="0" err="1" smtClean="0"/>
              <a:t>Leading</a:t>
            </a:r>
            <a:r>
              <a:rPr lang="de-DE" sz="1600" dirty="0" smtClean="0"/>
              <a:t> </a:t>
            </a:r>
            <a:r>
              <a:rPr lang="de-DE" sz="1600" dirty="0" err="1" smtClean="0"/>
              <a:t>provider</a:t>
            </a:r>
            <a:r>
              <a:rPr lang="de-DE" sz="1600" dirty="0" smtClean="0"/>
              <a:t> </a:t>
            </a:r>
            <a:r>
              <a:rPr lang="de-DE" sz="1600" dirty="0" err="1" smtClean="0"/>
              <a:t>of</a:t>
            </a:r>
            <a:r>
              <a:rPr lang="de-DE" sz="1600" dirty="0" smtClean="0"/>
              <a:t> mobile </a:t>
            </a:r>
            <a:r>
              <a:rPr lang="de-DE" sz="1600" dirty="0" err="1" smtClean="0"/>
              <a:t>and</a:t>
            </a:r>
            <a:r>
              <a:rPr lang="de-DE" sz="1600" dirty="0" smtClean="0"/>
              <a:t> </a:t>
            </a:r>
            <a:r>
              <a:rPr lang="de-DE" sz="1600" dirty="0" err="1" smtClean="0"/>
              <a:t>connectivity</a:t>
            </a:r>
            <a:r>
              <a:rPr lang="de-DE" sz="1600" dirty="0" smtClean="0"/>
              <a:t> </a:t>
            </a:r>
            <a:r>
              <a:rPr lang="de-DE" sz="1600" dirty="0" err="1" smtClean="0"/>
              <a:t>technologies</a:t>
            </a:r>
            <a:endParaRPr lang="de-DE" sz="1600" dirty="0" smtClean="0"/>
          </a:p>
          <a:p>
            <a:pPr marL="285750" indent="-285750">
              <a:lnSpc>
                <a:spcPct val="82000"/>
              </a:lnSpc>
              <a:spcBef>
                <a:spcPct val="60000"/>
              </a:spcBef>
              <a:buFont typeface="Wingdings" panose="05000000000000000000" pitchFamily="2" charset="2"/>
              <a:buChar char="§"/>
            </a:pPr>
            <a:r>
              <a:rPr lang="de-DE" sz="1600" dirty="0" err="1" smtClean="0"/>
              <a:t>Replaced</a:t>
            </a:r>
            <a:r>
              <a:rPr lang="de-DE" sz="1600" dirty="0" smtClean="0"/>
              <a:t> Vignette </a:t>
            </a:r>
            <a:r>
              <a:rPr lang="de-DE" sz="1600" dirty="0" err="1" smtClean="0"/>
              <a:t>with</a:t>
            </a:r>
            <a:r>
              <a:rPr lang="de-DE" sz="1600" dirty="0" smtClean="0"/>
              <a:t> </a:t>
            </a:r>
            <a:r>
              <a:rPr lang="en-US" sz="1600" dirty="0" smtClean="0"/>
              <a:t>CoreMedia CMS</a:t>
            </a:r>
          </a:p>
          <a:p>
            <a:pPr marL="285750" indent="-285750">
              <a:lnSpc>
                <a:spcPct val="82000"/>
              </a:lnSpc>
              <a:spcBef>
                <a:spcPct val="60000"/>
              </a:spcBef>
              <a:buFont typeface="Wingdings" panose="05000000000000000000" pitchFamily="2" charset="2"/>
              <a:buChar char="§"/>
            </a:pPr>
            <a:r>
              <a:rPr lang="en-US" sz="1600" dirty="0" smtClean="0"/>
              <a:t>Beat SDL </a:t>
            </a:r>
            <a:r>
              <a:rPr lang="en-US" sz="1600" dirty="0" err="1" smtClean="0"/>
              <a:t>Tridion</a:t>
            </a:r>
            <a:endParaRPr lang="de-DE" sz="1600" dirty="0" smtClean="0"/>
          </a:p>
        </p:txBody>
      </p:sp>
      <p:sp>
        <p:nvSpPr>
          <p:cNvPr id="9" name="TextBox 8"/>
          <p:cNvSpPr txBox="1"/>
          <p:nvPr/>
        </p:nvSpPr>
        <p:spPr>
          <a:xfrm>
            <a:off x="5508104" y="5276622"/>
            <a:ext cx="3240360" cy="830997"/>
          </a:xfrm>
          <a:prstGeom prst="rect">
            <a:avLst/>
          </a:prstGeom>
          <a:noFill/>
        </p:spPr>
        <p:txBody>
          <a:bodyPr wrap="square" rtlCol="0">
            <a:spAutoFit/>
          </a:bodyPr>
          <a:lstStyle/>
          <a:p>
            <a:pPr marL="285750" indent="-285750">
              <a:buFont typeface="Wingdings" panose="05000000000000000000" pitchFamily="2" charset="2"/>
              <a:buChar char="§"/>
            </a:pPr>
            <a:r>
              <a:rPr lang="de-DE" sz="1600" dirty="0" smtClean="0"/>
              <a:t>Global Web </a:t>
            </a:r>
            <a:r>
              <a:rPr lang="de-DE" sz="1600" dirty="0" err="1" smtClean="0"/>
              <a:t>presence</a:t>
            </a:r>
            <a:r>
              <a:rPr lang="de-DE" sz="1600" dirty="0" smtClean="0"/>
              <a:t> </a:t>
            </a:r>
            <a:r>
              <a:rPr lang="de-DE" sz="1600" dirty="0" err="1" smtClean="0"/>
              <a:t>for</a:t>
            </a:r>
            <a:r>
              <a:rPr lang="de-DE" sz="1600" dirty="0" smtClean="0"/>
              <a:t> 68 countries </a:t>
            </a:r>
            <a:r>
              <a:rPr lang="de-DE" sz="1600" dirty="0" err="1" smtClean="0"/>
              <a:t>with</a:t>
            </a:r>
            <a:r>
              <a:rPr lang="de-DE" sz="1600" dirty="0" smtClean="0"/>
              <a:t> 44 </a:t>
            </a:r>
            <a:r>
              <a:rPr lang="de-DE" sz="1600" dirty="0" err="1" smtClean="0"/>
              <a:t>languages</a:t>
            </a:r>
            <a:endParaRPr lang="de-DE" sz="1600" dirty="0" smtClean="0"/>
          </a:p>
          <a:p>
            <a:endParaRPr lang="de-DE" sz="1600" dirty="0"/>
          </a:p>
        </p:txBody>
      </p:sp>
      <p:pic>
        <p:nvPicPr>
          <p:cNvPr id="11" name="Grafik 10" descr="IBM-thumbnail.png"/>
          <p:cNvPicPr>
            <a:picLocks noChangeAspect="1"/>
          </p:cNvPicPr>
          <p:nvPr/>
        </p:nvPicPr>
        <p:blipFill>
          <a:blip r:embed="rId4" cstate="print"/>
          <a:srcRect/>
          <a:stretch>
            <a:fillRect/>
          </a:stretch>
        </p:blipFill>
        <p:spPr bwMode="auto">
          <a:xfrm>
            <a:off x="309494" y="5711770"/>
            <a:ext cx="1431925" cy="646028"/>
          </a:xfrm>
          <a:prstGeom prst="rect">
            <a:avLst/>
          </a:prstGeom>
          <a:noFill/>
          <a:ln w="9525">
            <a:noFill/>
            <a:miter lim="800000"/>
            <a:headEnd/>
            <a:tailEnd/>
          </a:ln>
        </p:spPr>
      </p:pic>
      <p:sp>
        <p:nvSpPr>
          <p:cNvPr id="12" name="TextBox 11"/>
          <p:cNvSpPr txBox="1"/>
          <p:nvPr/>
        </p:nvSpPr>
        <p:spPr>
          <a:xfrm>
            <a:off x="467544" y="5373216"/>
            <a:ext cx="1273875" cy="338554"/>
          </a:xfrm>
          <a:prstGeom prst="rect">
            <a:avLst/>
          </a:prstGeom>
          <a:noFill/>
        </p:spPr>
        <p:txBody>
          <a:bodyPr wrap="none" rtlCol="0">
            <a:spAutoFit/>
          </a:bodyPr>
          <a:lstStyle/>
          <a:p>
            <a:r>
              <a:rPr lang="de-DE" sz="1600" b="1" dirty="0" smtClean="0"/>
              <a:t>Partner: IBM</a:t>
            </a:r>
            <a:endParaRPr lang="de-DE" sz="1600" b="1" dirty="0"/>
          </a:p>
        </p:txBody>
      </p:sp>
      <p:pic>
        <p:nvPicPr>
          <p:cNvPr id="14" name="Bild 1" descr="CoreMedia_RGB_for PowerPoint.png"/>
          <p:cNvPicPr/>
          <p:nvPr/>
        </p:nvPicPr>
        <p:blipFill>
          <a:blip r:embed="rId5" cstate="print"/>
          <a:stretch>
            <a:fillRect/>
          </a:stretch>
        </p:blipFill>
        <p:spPr>
          <a:xfrm>
            <a:off x="7500918" y="116632"/>
            <a:ext cx="1512168" cy="328548"/>
          </a:xfrm>
          <a:prstGeom prst="rect">
            <a:avLst/>
          </a:prstGeom>
        </p:spPr>
      </p:pic>
    </p:spTree>
    <p:extLst>
      <p:ext uri="{BB962C8B-B14F-4D97-AF65-F5344CB8AC3E}">
        <p14:creationId xmlns:p14="http://schemas.microsoft.com/office/powerpoint/2010/main" val="308176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nl-NL" sz="2400" dirty="0" smtClean="0">
                <a:latin typeface="Verdana" panose="020B0604030504040204" pitchFamily="34" charset="0"/>
                <a:ea typeface="Verdana" panose="020B0604030504040204" pitchFamily="34" charset="0"/>
                <a:cs typeface="Verdana" panose="020B0604030504040204" pitchFamily="34" charset="0"/>
              </a:rPr>
              <a:t>Internet Broadcasting: CoreMedia offers scalable WCM to TV stations</a:t>
            </a:r>
            <a:endParaRPr lang="de-DE" sz="2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Placeholder 11" descr="InternetBroadcasting.jpg"/>
          <p:cNvPicPr>
            <a:picLocks noGrp="1" noChangeAspect="1"/>
          </p:cNvPicPr>
          <p:nvPr>
            <p:ph idx="1"/>
          </p:nvPr>
        </p:nvPicPr>
        <p:blipFill>
          <a:blip r:embed="rId2" cstate="print"/>
          <a:srcRect l="1148" r="1148"/>
          <a:stretch>
            <a:fillRect/>
          </a:stretch>
        </p:blipFill>
        <p:spPr>
          <a:xfrm>
            <a:off x="467544" y="1556792"/>
            <a:ext cx="8229600" cy="3308542"/>
          </a:xfrm>
        </p:spPr>
      </p:pic>
      <p:pic>
        <p:nvPicPr>
          <p:cNvPr id="5" name="Picture 2"/>
          <p:cNvPicPr>
            <a:picLocks noChangeAspect="1" noChangeArrowheads="1"/>
          </p:cNvPicPr>
          <p:nvPr/>
        </p:nvPicPr>
        <p:blipFill>
          <a:blip r:embed="rId3" cstate="print"/>
          <a:srcRect/>
          <a:stretch>
            <a:fillRect/>
          </a:stretch>
        </p:blipFill>
        <p:spPr bwMode="auto">
          <a:xfrm>
            <a:off x="359685" y="5589240"/>
            <a:ext cx="2038350" cy="295275"/>
          </a:xfrm>
          <a:prstGeom prst="rect">
            <a:avLst/>
          </a:prstGeom>
          <a:noFill/>
          <a:ln w="9525">
            <a:noFill/>
            <a:miter lim="800000"/>
            <a:headEnd/>
            <a:tailEnd/>
          </a:ln>
        </p:spPr>
      </p:pic>
      <p:sp>
        <p:nvSpPr>
          <p:cNvPr id="6" name="TextBox 5"/>
          <p:cNvSpPr txBox="1"/>
          <p:nvPr/>
        </p:nvSpPr>
        <p:spPr>
          <a:xfrm>
            <a:off x="359685" y="5129130"/>
            <a:ext cx="2023567" cy="338554"/>
          </a:xfrm>
          <a:prstGeom prst="rect">
            <a:avLst/>
          </a:prstGeom>
          <a:noFill/>
        </p:spPr>
        <p:txBody>
          <a:bodyPr wrap="none" rtlCol="0">
            <a:spAutoFit/>
          </a:bodyPr>
          <a:lstStyle/>
          <a:p>
            <a:r>
              <a:rPr lang="de-DE" sz="1600" b="1" dirty="0" smtClean="0"/>
              <a:t>Partner: </a:t>
            </a:r>
            <a:r>
              <a:rPr lang="de-DE" sz="1600" b="1" dirty="0" err="1" smtClean="0"/>
              <a:t>PerfectSense</a:t>
            </a:r>
            <a:endParaRPr lang="de-DE" sz="1600" b="1" dirty="0"/>
          </a:p>
        </p:txBody>
      </p:sp>
      <p:sp>
        <p:nvSpPr>
          <p:cNvPr id="10" name="TextBox 9"/>
          <p:cNvSpPr txBox="1"/>
          <p:nvPr/>
        </p:nvSpPr>
        <p:spPr>
          <a:xfrm>
            <a:off x="2832994" y="4941168"/>
            <a:ext cx="3096343" cy="1569660"/>
          </a:xfrm>
          <a:prstGeom prst="rect">
            <a:avLst/>
          </a:prstGeom>
          <a:noFill/>
        </p:spPr>
        <p:txBody>
          <a:bodyPr wrap="square" rtlCol="0">
            <a:spAutoFit/>
          </a:bodyPr>
          <a:lstStyle/>
          <a:p>
            <a:pPr marL="285750" indent="-285750">
              <a:buFont typeface="Wingdings" panose="05000000000000000000" pitchFamily="2" charset="2"/>
              <a:buChar char="§"/>
            </a:pPr>
            <a:r>
              <a:rPr lang="de-DE" sz="1600" dirty="0" smtClean="0"/>
              <a:t>Provider </a:t>
            </a:r>
            <a:r>
              <a:rPr lang="de-DE" sz="1600" dirty="0" err="1" smtClean="0"/>
              <a:t>of</a:t>
            </a:r>
            <a:r>
              <a:rPr lang="de-DE" sz="1600" dirty="0" smtClean="0"/>
              <a:t> online </a:t>
            </a:r>
            <a:r>
              <a:rPr lang="de-DE" sz="1600" dirty="0" err="1" smtClean="0"/>
              <a:t>media</a:t>
            </a:r>
            <a:r>
              <a:rPr lang="de-DE" sz="1600" dirty="0" smtClean="0"/>
              <a:t> </a:t>
            </a:r>
            <a:r>
              <a:rPr lang="de-DE" sz="1600" dirty="0" err="1" smtClean="0"/>
              <a:t>solutions</a:t>
            </a:r>
            <a:r>
              <a:rPr lang="de-DE" sz="1600" dirty="0" smtClean="0"/>
              <a:t> </a:t>
            </a:r>
            <a:r>
              <a:rPr lang="de-DE" sz="1600" dirty="0" err="1" smtClean="0"/>
              <a:t>for</a:t>
            </a:r>
            <a:r>
              <a:rPr lang="de-DE" sz="1600" dirty="0" smtClean="0"/>
              <a:t> </a:t>
            </a:r>
            <a:r>
              <a:rPr lang="de-DE" sz="1600" dirty="0" err="1" smtClean="0"/>
              <a:t>local</a:t>
            </a:r>
            <a:r>
              <a:rPr lang="de-DE" sz="1600" dirty="0" smtClean="0"/>
              <a:t> U.S. TV </a:t>
            </a:r>
            <a:r>
              <a:rPr lang="de-DE" sz="1600" dirty="0" err="1" smtClean="0"/>
              <a:t>stations</a:t>
            </a:r>
            <a:endParaRPr lang="de-DE" sz="1600" dirty="0" smtClean="0"/>
          </a:p>
          <a:p>
            <a:pPr marL="285750" indent="-285750">
              <a:buFont typeface="Wingdings" panose="05000000000000000000" pitchFamily="2" charset="2"/>
              <a:buChar char="§"/>
            </a:pPr>
            <a:r>
              <a:rPr lang="de-DE" sz="1600" dirty="0" err="1" smtClean="0"/>
              <a:t>Replaced</a:t>
            </a:r>
            <a:r>
              <a:rPr lang="de-DE" sz="1600" dirty="0" smtClean="0"/>
              <a:t> a </a:t>
            </a:r>
            <a:r>
              <a:rPr lang="de-DE" sz="1600" dirty="0" err="1" smtClean="0"/>
              <a:t>home-grown</a:t>
            </a:r>
            <a:r>
              <a:rPr lang="de-DE" sz="1600" dirty="0" smtClean="0"/>
              <a:t> </a:t>
            </a:r>
            <a:r>
              <a:rPr lang="de-DE" sz="1600" dirty="0" err="1" smtClean="0"/>
              <a:t>system</a:t>
            </a:r>
            <a:r>
              <a:rPr lang="de-DE" sz="1600" dirty="0" smtClean="0"/>
              <a:t> </a:t>
            </a:r>
            <a:r>
              <a:rPr lang="de-DE" sz="1600" dirty="0" err="1" smtClean="0"/>
              <a:t>with</a:t>
            </a:r>
            <a:r>
              <a:rPr lang="de-DE" sz="1600" dirty="0" smtClean="0"/>
              <a:t> CoreMedia CMS</a:t>
            </a:r>
          </a:p>
          <a:p>
            <a:pPr marL="285750" indent="-285750">
              <a:buFont typeface="Wingdings" panose="05000000000000000000" pitchFamily="2" charset="2"/>
              <a:buChar char="§"/>
            </a:pPr>
            <a:endParaRPr lang="de-DE" sz="1600" dirty="0"/>
          </a:p>
        </p:txBody>
      </p:sp>
      <p:sp>
        <p:nvSpPr>
          <p:cNvPr id="11" name="TextBox 10"/>
          <p:cNvSpPr txBox="1"/>
          <p:nvPr/>
        </p:nvSpPr>
        <p:spPr>
          <a:xfrm>
            <a:off x="6012160" y="4940907"/>
            <a:ext cx="2808312" cy="1949252"/>
          </a:xfrm>
          <a:prstGeom prst="rect">
            <a:avLst/>
          </a:prstGeom>
          <a:noFill/>
        </p:spPr>
        <p:txBody>
          <a:bodyPr wrap="square" rtlCol="0">
            <a:spAutoFit/>
          </a:bodyPr>
          <a:lstStyle/>
          <a:p>
            <a:pPr marL="285750" lvl="3" indent="-285750">
              <a:spcBef>
                <a:spcPts val="400"/>
              </a:spcBef>
              <a:buFont typeface="Wingdings" panose="05000000000000000000" pitchFamily="2" charset="2"/>
              <a:buChar char="§"/>
            </a:pPr>
            <a:r>
              <a:rPr lang="en-US" sz="1600" dirty="0" smtClean="0"/>
              <a:t>Beat Canvas CMS</a:t>
            </a:r>
            <a:endParaRPr lang="de-DE" sz="1600" dirty="0" smtClean="0"/>
          </a:p>
          <a:p>
            <a:pPr marL="285750" lvl="3" indent="-285750" algn="just">
              <a:spcBef>
                <a:spcPts val="400"/>
              </a:spcBef>
              <a:buFont typeface="Wingdings" panose="05000000000000000000" pitchFamily="2" charset="2"/>
              <a:buChar char="§"/>
            </a:pPr>
            <a:r>
              <a:rPr lang="en-US" sz="1600" dirty="0" smtClean="0"/>
              <a:t>Cloud-based WCM for media outlets offering </a:t>
            </a:r>
            <a:r>
              <a:rPr lang="de-DE" sz="1600" dirty="0" smtClean="0"/>
              <a:t> </a:t>
            </a:r>
            <a:r>
              <a:rPr lang="de-DE" sz="1600" dirty="0" err="1" smtClean="0"/>
              <a:t>delivery</a:t>
            </a:r>
            <a:r>
              <a:rPr lang="de-DE" sz="1600" dirty="0" smtClean="0"/>
              <a:t> </a:t>
            </a:r>
            <a:r>
              <a:rPr lang="de-DE" sz="1600" dirty="0" err="1" smtClean="0"/>
              <a:t>of</a:t>
            </a:r>
            <a:r>
              <a:rPr lang="de-DE" sz="1600" dirty="0" smtClean="0"/>
              <a:t> </a:t>
            </a:r>
            <a:r>
              <a:rPr lang="de-DE" sz="1600" dirty="0" err="1" smtClean="0"/>
              <a:t>contextualized</a:t>
            </a:r>
            <a:r>
              <a:rPr lang="de-DE" sz="1600" dirty="0" smtClean="0"/>
              <a:t> </a:t>
            </a:r>
            <a:r>
              <a:rPr lang="de-DE" sz="1600" dirty="0" err="1" smtClean="0"/>
              <a:t>content</a:t>
            </a:r>
            <a:endParaRPr lang="de-DE" sz="1600" dirty="0" smtClean="0"/>
          </a:p>
          <a:p>
            <a:pPr marL="285750" lvl="3" indent="-285750">
              <a:spcBef>
                <a:spcPts val="400"/>
              </a:spcBef>
              <a:buFont typeface="Wingdings" panose="05000000000000000000" pitchFamily="2" charset="2"/>
              <a:buChar char="§"/>
            </a:pPr>
            <a:endParaRPr lang="de-DE" sz="1600" dirty="0" smtClean="0"/>
          </a:p>
          <a:p>
            <a:pPr marL="285750" indent="-285750">
              <a:buFont typeface="Wingdings" panose="05000000000000000000" pitchFamily="2" charset="2"/>
              <a:buChar char="§"/>
            </a:pPr>
            <a:endParaRPr lang="nl-NL" dirty="0" smtClean="0"/>
          </a:p>
        </p:txBody>
      </p:sp>
      <p:pic>
        <p:nvPicPr>
          <p:cNvPr id="12" name="Bild 1" descr="CoreMedia_RGB_for PowerPoint.png"/>
          <p:cNvPicPr/>
          <p:nvPr/>
        </p:nvPicPr>
        <p:blipFill>
          <a:blip r:embed="rId4" cstate="print"/>
          <a:stretch>
            <a:fillRect/>
          </a:stretch>
        </p:blipFill>
        <p:spPr>
          <a:xfrm>
            <a:off x="7500918" y="125282"/>
            <a:ext cx="1512168" cy="328548"/>
          </a:xfrm>
          <a:prstGeom prst="rect">
            <a:avLst/>
          </a:prstGeom>
        </p:spPr>
      </p:pic>
    </p:spTree>
    <p:extLst>
      <p:ext uri="{BB962C8B-B14F-4D97-AF65-F5344CB8AC3E}">
        <p14:creationId xmlns:p14="http://schemas.microsoft.com/office/powerpoint/2010/main" val="64931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algn="l"/>
            <a:r>
              <a:rPr lang="en-US" sz="2400" dirty="0" smtClean="0">
                <a:latin typeface="Verdana" panose="020B0604030504040204" pitchFamily="34" charset="0"/>
                <a:ea typeface="Verdana" panose="020B0604030504040204" pitchFamily="34" charset="0"/>
                <a:cs typeface="Verdana" panose="020B0604030504040204" pitchFamily="34" charset="0"/>
              </a:rPr>
              <a:t>DTAG: A highly personal and global approach to Web Content Management</a:t>
            </a:r>
            <a:endParaRPr lang="de-DE"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07504" y="5033662"/>
            <a:ext cx="3744416" cy="1329011"/>
          </a:xfrm>
        </p:spPr>
        <p:txBody>
          <a:bodyPr>
            <a:noAutofit/>
          </a:bodyPr>
          <a:lstStyle/>
          <a:p>
            <a:pPr>
              <a:lnSpc>
                <a:spcPct val="82000"/>
              </a:lnSpc>
              <a:buFont typeface="Wingdings" panose="05000000000000000000" pitchFamily="2" charset="2"/>
              <a:buChar char="§"/>
            </a:pPr>
            <a:r>
              <a:rPr lang="en-US" sz="1600" dirty="0" smtClean="0"/>
              <a:t>Deutsche Telekom</a:t>
            </a:r>
          </a:p>
          <a:p>
            <a:pPr>
              <a:lnSpc>
                <a:spcPct val="82000"/>
              </a:lnSpc>
              <a:buFont typeface="Wingdings" panose="05000000000000000000" pitchFamily="2" charset="2"/>
              <a:buChar char="§"/>
            </a:pPr>
            <a:r>
              <a:rPr lang="en-US" sz="1600" dirty="0" smtClean="0"/>
              <a:t>Europe’s largest online portal with 200 million customers</a:t>
            </a:r>
          </a:p>
          <a:p>
            <a:pPr>
              <a:lnSpc>
                <a:spcPct val="82000"/>
              </a:lnSpc>
              <a:buFont typeface="Wingdings" panose="05000000000000000000" pitchFamily="2" charset="2"/>
              <a:buChar char="§"/>
            </a:pPr>
            <a:r>
              <a:rPr lang="en-US" sz="1600" dirty="0" smtClean="0"/>
              <a:t>Intranet for 240K+ employees</a:t>
            </a:r>
            <a:endParaRPr lang="de-DE" sz="1600" dirty="0" smtClean="0"/>
          </a:p>
          <a:p>
            <a:pPr marL="0" indent="0">
              <a:buNone/>
            </a:pPr>
            <a:endParaRPr lang="de-DE" sz="1600" dirty="0"/>
          </a:p>
        </p:txBody>
      </p:sp>
      <p:sp>
        <p:nvSpPr>
          <p:cNvPr id="4" name="Rectangle 3"/>
          <p:cNvSpPr/>
          <p:nvPr/>
        </p:nvSpPr>
        <p:spPr>
          <a:xfrm>
            <a:off x="2286000" y="3105835"/>
            <a:ext cx="4572000" cy="369332"/>
          </a:xfrm>
          <a:prstGeom prst="rect">
            <a:avLst/>
          </a:prstGeom>
        </p:spPr>
        <p:txBody>
          <a:bodyPr>
            <a:spAutoFit/>
          </a:bodyPr>
          <a:lstStyle/>
          <a:p>
            <a:endParaRPr lang="de-DE" dirty="0"/>
          </a:p>
        </p:txBody>
      </p:sp>
      <p:pic>
        <p:nvPicPr>
          <p:cNvPr id="5" name="Bild 1" descr="CoreMedia_RGB_for PowerPoint.png"/>
          <p:cNvPicPr/>
          <p:nvPr/>
        </p:nvPicPr>
        <p:blipFill>
          <a:blip r:embed="rId3" cstate="print"/>
          <a:stretch>
            <a:fillRect/>
          </a:stretch>
        </p:blipFill>
        <p:spPr>
          <a:xfrm>
            <a:off x="7500918" y="89681"/>
            <a:ext cx="1512168" cy="328548"/>
          </a:xfrm>
          <a:prstGeom prst="rect">
            <a:avLst/>
          </a:prstGeom>
        </p:spPr>
      </p:pic>
      <p:pic>
        <p:nvPicPr>
          <p:cNvPr id="6" name="Picture 2"/>
          <p:cNvPicPr>
            <a:picLocks noChangeAspect="1" noChangeArrowheads="1"/>
          </p:cNvPicPr>
          <p:nvPr/>
        </p:nvPicPr>
        <p:blipFill>
          <a:blip r:embed="rId4" cstate="print"/>
          <a:srcRect t="20560" b="20560"/>
          <a:stretch>
            <a:fillRect/>
          </a:stretch>
        </p:blipFill>
        <p:spPr>
          <a:xfrm>
            <a:off x="0" y="1217610"/>
            <a:ext cx="9144000" cy="3589337"/>
          </a:xfrm>
          <a:prstGeom prst="rect">
            <a:avLst/>
          </a:prstGeom>
          <a:noFill/>
        </p:spPr>
      </p:pic>
      <p:sp>
        <p:nvSpPr>
          <p:cNvPr id="8" name="TextBox 7"/>
          <p:cNvSpPr txBox="1"/>
          <p:nvPr/>
        </p:nvSpPr>
        <p:spPr>
          <a:xfrm>
            <a:off x="3923928" y="4953636"/>
            <a:ext cx="2520280" cy="1877437"/>
          </a:xfrm>
          <a:prstGeom prst="rect">
            <a:avLst/>
          </a:prstGeom>
          <a:noFill/>
        </p:spPr>
        <p:txBody>
          <a:bodyPr wrap="square" rtlCol="0">
            <a:spAutoFit/>
          </a:bodyPr>
          <a:lstStyle/>
          <a:p>
            <a:pPr marL="285750" indent="-285750">
              <a:buFont typeface="Wingdings" panose="05000000000000000000" pitchFamily="2" charset="2"/>
              <a:buChar char="§"/>
            </a:pPr>
            <a:r>
              <a:rPr lang="de-DE" sz="1600" dirty="0" err="1" smtClean="0"/>
              <a:t>Up</a:t>
            </a:r>
            <a:r>
              <a:rPr lang="de-DE" sz="1600" dirty="0" smtClean="0"/>
              <a:t> </a:t>
            </a:r>
            <a:r>
              <a:rPr lang="de-DE" sz="1600" dirty="0" err="1" smtClean="0"/>
              <a:t>to</a:t>
            </a:r>
            <a:r>
              <a:rPr lang="de-DE" sz="1600" dirty="0" smtClean="0"/>
              <a:t> 4.6 </a:t>
            </a:r>
            <a:r>
              <a:rPr lang="de-DE" sz="1600" dirty="0" err="1" smtClean="0"/>
              <a:t>billion</a:t>
            </a:r>
            <a:r>
              <a:rPr lang="de-DE" sz="1600" dirty="0" smtClean="0"/>
              <a:t> PIs per </a:t>
            </a:r>
            <a:r>
              <a:rPr lang="de-DE" sz="1600" dirty="0" err="1" smtClean="0"/>
              <a:t>month</a:t>
            </a:r>
            <a:endParaRPr lang="de-DE" sz="1600" dirty="0" smtClean="0"/>
          </a:p>
          <a:p>
            <a:pPr marL="285750" indent="-285750">
              <a:buFont typeface="Wingdings" panose="05000000000000000000" pitchFamily="2" charset="2"/>
              <a:buChar char="§"/>
            </a:pPr>
            <a:r>
              <a:rPr lang="de-DE" sz="1600" dirty="0" smtClean="0"/>
              <a:t>50 </a:t>
            </a:r>
            <a:r>
              <a:rPr lang="de-DE" sz="1600" dirty="0" err="1" smtClean="0"/>
              <a:t>portals</a:t>
            </a:r>
            <a:r>
              <a:rPr lang="de-DE" sz="1600" dirty="0" smtClean="0"/>
              <a:t> on </a:t>
            </a:r>
            <a:r>
              <a:rPr lang="de-DE" sz="1600" dirty="0" err="1" smtClean="0"/>
              <a:t>one</a:t>
            </a:r>
            <a:r>
              <a:rPr lang="de-DE" sz="1600" dirty="0" smtClean="0"/>
              <a:t> CMS</a:t>
            </a:r>
          </a:p>
          <a:p>
            <a:pPr marL="285750" indent="-285750">
              <a:buFont typeface="Wingdings" panose="05000000000000000000" pitchFamily="2" charset="2"/>
              <a:buChar char="§"/>
            </a:pPr>
            <a:r>
              <a:rPr lang="en-US" sz="1600" dirty="0" smtClean="0"/>
              <a:t>Highly personalized content for site visitors</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de-DE" dirty="0"/>
          </a:p>
        </p:txBody>
      </p:sp>
      <p:sp>
        <p:nvSpPr>
          <p:cNvPr id="9" name="TextBox 8"/>
          <p:cNvSpPr txBox="1"/>
          <p:nvPr/>
        </p:nvSpPr>
        <p:spPr>
          <a:xfrm>
            <a:off x="6350413" y="5013176"/>
            <a:ext cx="2682552" cy="1550040"/>
          </a:xfrm>
          <a:prstGeom prst="rect">
            <a:avLst/>
          </a:prstGeom>
          <a:noFill/>
        </p:spPr>
        <p:txBody>
          <a:bodyPr wrap="square" rtlCol="0">
            <a:spAutoFit/>
          </a:bodyPr>
          <a:lstStyle/>
          <a:p>
            <a:pPr marL="285750" indent="-285750">
              <a:lnSpc>
                <a:spcPct val="82000"/>
              </a:lnSpc>
              <a:buFont typeface="Wingdings" panose="05000000000000000000" pitchFamily="2" charset="2"/>
              <a:buChar char="§"/>
            </a:pPr>
            <a:r>
              <a:rPr lang="en-US" sz="1600" dirty="0" smtClean="0"/>
              <a:t>Multi-lingual capabilities</a:t>
            </a:r>
          </a:p>
          <a:p>
            <a:pPr marL="285750" indent="-285750">
              <a:lnSpc>
                <a:spcPct val="82000"/>
              </a:lnSpc>
              <a:buFont typeface="Wingdings" panose="05000000000000000000" pitchFamily="2" charset="2"/>
              <a:buChar char="§"/>
            </a:pPr>
            <a:r>
              <a:rPr lang="en-US" sz="1600" dirty="0" smtClean="0"/>
              <a:t>Integration of over 100 third-party systems</a:t>
            </a:r>
          </a:p>
          <a:p>
            <a:pPr marL="285750" indent="-285750">
              <a:lnSpc>
                <a:spcPct val="82000"/>
              </a:lnSpc>
              <a:buFont typeface="Wingdings" panose="05000000000000000000" pitchFamily="2" charset="2"/>
              <a:buChar char="§"/>
            </a:pPr>
            <a:r>
              <a:rPr lang="de-DE" sz="1600" dirty="0" smtClean="0"/>
              <a:t>E-business </a:t>
            </a:r>
            <a:r>
              <a:rPr lang="de-DE" sz="1600" dirty="0" err="1" smtClean="0"/>
              <a:t>processes</a:t>
            </a:r>
            <a:r>
              <a:rPr lang="de-DE" sz="1600" dirty="0" smtClean="0"/>
              <a:t> </a:t>
            </a:r>
            <a:r>
              <a:rPr lang="de-DE" sz="1600" dirty="0" err="1" smtClean="0"/>
              <a:t>for</a:t>
            </a:r>
            <a:r>
              <a:rPr lang="de-DE" sz="1600" dirty="0" smtClean="0"/>
              <a:t> </a:t>
            </a:r>
            <a:r>
              <a:rPr lang="de-DE" sz="1600" dirty="0" err="1" smtClean="0"/>
              <a:t>partners</a:t>
            </a:r>
            <a:r>
              <a:rPr lang="de-DE" sz="1600" dirty="0" smtClean="0"/>
              <a:t> </a:t>
            </a:r>
            <a:r>
              <a:rPr lang="de-DE" sz="1600" dirty="0" err="1" smtClean="0"/>
              <a:t>and</a:t>
            </a:r>
            <a:r>
              <a:rPr lang="de-DE" sz="1600" dirty="0" smtClean="0"/>
              <a:t> </a:t>
            </a:r>
            <a:r>
              <a:rPr lang="de-DE" sz="1600" dirty="0" err="1" smtClean="0"/>
              <a:t>dealers</a:t>
            </a:r>
            <a:endParaRPr lang="de-DE" sz="1600" dirty="0" smtClean="0"/>
          </a:p>
          <a:p>
            <a:pPr marL="285750" indent="-285750">
              <a:lnSpc>
                <a:spcPct val="82000"/>
              </a:lnSpc>
              <a:buFont typeface="Wingdings" panose="05000000000000000000" pitchFamily="2" charset="2"/>
              <a:buChar char="§"/>
            </a:pPr>
            <a:endParaRPr lang="de-DE" sz="1600" dirty="0" smtClean="0"/>
          </a:p>
          <a:p>
            <a:pPr marL="285750" indent="-285750">
              <a:buFont typeface="Wingdings" panose="05000000000000000000" pitchFamily="2" charset="2"/>
              <a:buChar char="§"/>
            </a:pPr>
            <a:endParaRPr lang="de-DE" sz="1600" dirty="0" smtClean="0"/>
          </a:p>
        </p:txBody>
      </p:sp>
    </p:spTree>
    <p:extLst>
      <p:ext uri="{BB962C8B-B14F-4D97-AF65-F5344CB8AC3E}">
        <p14:creationId xmlns:p14="http://schemas.microsoft.com/office/powerpoint/2010/main" val="3685759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de-DE" sz="1600" dirty="0" smtClean="0">
                <a:latin typeface="Verdana" panose="020B0604030504040204" pitchFamily="34" charset="0"/>
                <a:ea typeface="Verdana" panose="020B0604030504040204" pitchFamily="34" charset="0"/>
                <a:cs typeface="Verdana" panose="020B0604030504040204" pitchFamily="34" charset="0"/>
              </a:rPr>
              <a:t>Content Management System consists </a:t>
            </a:r>
            <a:r>
              <a:rPr lang="de-DE" sz="1600" dirty="0" err="1" smtClean="0">
                <a:latin typeface="Verdana" panose="020B0604030504040204" pitchFamily="34" charset="0"/>
                <a:ea typeface="Verdana" panose="020B0604030504040204" pitchFamily="34" charset="0"/>
                <a:cs typeface="Verdana" panose="020B0604030504040204" pitchFamily="34" charset="0"/>
              </a:rPr>
              <a:t>of</a:t>
            </a:r>
            <a:r>
              <a:rPr lang="de-DE" sz="1600" dirty="0" smtClean="0">
                <a:latin typeface="Verdana" panose="020B0604030504040204" pitchFamily="34" charset="0"/>
                <a:ea typeface="Verdana" panose="020B0604030504040204" pitchFamily="34" charset="0"/>
                <a:cs typeface="Verdana" panose="020B0604030504040204" pitchFamily="34" charset="0"/>
              </a:rPr>
              <a:t> 70-80% Java </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4" name="Bildplatzhalter 9" descr="portrait.jpg"/>
          <p:cNvPicPr>
            <a:picLocks noGrp="1" noChangeAspect="1"/>
          </p:cNvPicPr>
          <p:nvPr>
            <p:ph idx="1"/>
          </p:nvPr>
        </p:nvPicPr>
        <p:blipFill>
          <a:blip r:embed="rId2" cstate="print"/>
          <a:stretch>
            <a:fillRect/>
          </a:stretch>
        </p:blipFill>
        <p:spPr bwMode="ltGray">
          <a:xfrm>
            <a:off x="1763688" y="1700808"/>
            <a:ext cx="5687471" cy="4248472"/>
          </a:xfrm>
        </p:spPr>
      </p:pic>
      <p:pic>
        <p:nvPicPr>
          <p:cNvPr id="5" name="Bild 1" descr="CoreMedia_RGB_for PowerPoint.png"/>
          <p:cNvPicPr/>
          <p:nvPr/>
        </p:nvPicPr>
        <p:blipFill>
          <a:blip r:embed="rId3" cstate="print"/>
          <a:stretch>
            <a:fillRect/>
          </a:stretch>
        </p:blipFill>
        <p:spPr>
          <a:xfrm>
            <a:off x="7500918" y="89681"/>
            <a:ext cx="1512168" cy="328548"/>
          </a:xfrm>
          <a:prstGeom prst="rect">
            <a:avLst/>
          </a:prstGeom>
        </p:spPr>
      </p:pic>
    </p:spTree>
    <p:extLst>
      <p:ext uri="{BB962C8B-B14F-4D97-AF65-F5344CB8AC3E}">
        <p14:creationId xmlns:p14="http://schemas.microsoft.com/office/powerpoint/2010/main" val="3967889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de-DE" sz="1600" dirty="0" smtClean="0">
                <a:latin typeface="Verdana" panose="020B0604030504040204" pitchFamily="34" charset="0"/>
                <a:ea typeface="Verdana" panose="020B0604030504040204" pitchFamily="34" charset="0"/>
                <a:cs typeface="Verdana" panose="020B0604030504040204" pitchFamily="34" charset="0"/>
              </a:rPr>
              <a:t>Advantages in </a:t>
            </a:r>
            <a:r>
              <a:rPr lang="de-DE" sz="1600" dirty="0">
                <a:latin typeface="Verdana" panose="020B0604030504040204" pitchFamily="34" charset="0"/>
                <a:ea typeface="Verdana" panose="020B0604030504040204" pitchFamily="34" charset="0"/>
                <a:cs typeface="Verdana" panose="020B0604030504040204" pitchFamily="34" charset="0"/>
              </a:rPr>
              <a:t>C</a:t>
            </a:r>
            <a:r>
              <a:rPr lang="de-DE" sz="1600" dirty="0" smtClean="0">
                <a:latin typeface="Verdana" panose="020B0604030504040204" pitchFamily="34" charset="0"/>
                <a:ea typeface="Verdana" panose="020B0604030504040204" pitchFamily="34" charset="0"/>
                <a:cs typeface="Verdana" panose="020B0604030504040204" pitchFamily="34" charset="0"/>
              </a:rPr>
              <a:t>oreMedia AG</a:t>
            </a:r>
            <a:r>
              <a:rPr lang="de-DE" sz="2400" dirty="0" smtClean="0">
                <a:latin typeface="Verdana" panose="020B0604030504040204" pitchFamily="34" charset="0"/>
                <a:ea typeface="Verdana" panose="020B0604030504040204" pitchFamily="34" charset="0"/>
                <a:cs typeface="Verdana" panose="020B0604030504040204" pitchFamily="34" charset="0"/>
              </a:rPr>
              <a:t/>
            </a:r>
            <a:br>
              <a:rPr lang="de-DE" sz="2400" dirty="0" smtClean="0">
                <a:latin typeface="Verdana" panose="020B0604030504040204" pitchFamily="34" charset="0"/>
                <a:ea typeface="Verdana" panose="020B0604030504040204" pitchFamily="34" charset="0"/>
                <a:cs typeface="Verdana" panose="020B0604030504040204" pitchFamily="34" charset="0"/>
              </a:rPr>
            </a:br>
            <a:endParaRPr lang="de-DE"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39552" y="980728"/>
            <a:ext cx="8229600" cy="5760640"/>
          </a:xfrm>
        </p:spPr>
        <p:txBody>
          <a:bodyPr>
            <a:normAutofit/>
          </a:bodyPr>
          <a:lstStyle/>
          <a:p>
            <a:pPr marL="0" indent="0">
              <a:buNone/>
            </a:pPr>
            <a:r>
              <a:rPr lang="en-US" sz="1200" dirty="0" smtClean="0"/>
              <a:t>Fun at work and attractive payment are very </a:t>
            </a:r>
            <a:r>
              <a:rPr lang="en-US" sz="1200" dirty="0"/>
              <a:t> </a:t>
            </a:r>
            <a:r>
              <a:rPr lang="en-US" sz="1200" dirty="0" smtClean="0"/>
              <a:t>important . But that's not all we can offer you:</a:t>
            </a:r>
          </a:p>
          <a:p>
            <a:pPr marL="0" indent="0">
              <a:buNone/>
            </a:pPr>
            <a:endParaRPr lang="en-US" sz="1200" b="1" dirty="0" smtClean="0"/>
          </a:p>
          <a:p>
            <a:pPr marL="0" indent="0">
              <a:buNone/>
            </a:pPr>
            <a:r>
              <a:rPr lang="en-US" sz="1200" b="1" dirty="0" smtClean="0"/>
              <a:t>Beginner’s Day</a:t>
            </a:r>
            <a:endParaRPr lang="en-US" sz="1200" dirty="0" smtClean="0"/>
          </a:p>
          <a:p>
            <a:pPr marL="0" indent="0">
              <a:buNone/>
            </a:pPr>
            <a:r>
              <a:rPr lang="en-US" sz="1200" dirty="0" smtClean="0">
                <a:effectLst/>
              </a:rPr>
              <a:t>Where is the printer? Where can you eat lunch? And</a:t>
            </a:r>
            <a:r>
              <a:rPr lang="en-US" sz="1200" i="1" dirty="0" smtClean="0">
                <a:effectLst/>
              </a:rPr>
              <a:t> </a:t>
            </a:r>
            <a:r>
              <a:rPr lang="en-US" sz="1200" dirty="0" smtClean="0">
                <a:effectLst/>
              </a:rPr>
              <a:t>where are sitting the colleagues? Every beginning is difficult. We'll help you  on the first day and tell you everything you need to know about products, processes, organization and technical infrastructure.</a:t>
            </a:r>
          </a:p>
          <a:p>
            <a:pPr marL="0" indent="0">
              <a:buNone/>
            </a:pPr>
            <a:endParaRPr lang="en-US" sz="1200" b="1" dirty="0" smtClean="0">
              <a:effectLst/>
            </a:endParaRPr>
          </a:p>
          <a:p>
            <a:pPr marL="0" indent="0">
              <a:buNone/>
            </a:pPr>
            <a:r>
              <a:rPr lang="en-US" sz="1200" b="1" dirty="0" smtClean="0">
                <a:effectLst/>
              </a:rPr>
              <a:t>Working Atmosphere</a:t>
            </a:r>
          </a:p>
          <a:p>
            <a:pPr marL="0" indent="0">
              <a:buNone/>
            </a:pPr>
            <a:r>
              <a:rPr lang="en-US" sz="1200" dirty="0" smtClean="0"/>
              <a:t>You work in bright, spacious offices . Open transitions and lots of glass create a lot of space for communication.</a:t>
            </a:r>
            <a:br>
              <a:rPr lang="en-US" sz="1200" dirty="0" smtClean="0"/>
            </a:br>
            <a:r>
              <a:rPr lang="en-US" sz="1200" dirty="0" smtClean="0"/>
              <a:t>What's new in the company? </a:t>
            </a:r>
            <a:r>
              <a:rPr lang="en-US" sz="1200" dirty="0"/>
              <a:t>Y</a:t>
            </a:r>
            <a:r>
              <a:rPr lang="en-US" sz="1200" dirty="0" smtClean="0"/>
              <a:t>ou will find out  it at "core Vadis". Core Vadis is an information event management for all interested employees.</a:t>
            </a:r>
            <a:endParaRPr lang="en-US" sz="1200" b="1" dirty="0" smtClean="0">
              <a:effectLst/>
            </a:endParaRPr>
          </a:p>
          <a:p>
            <a:pPr marL="0" indent="0">
              <a:buNone/>
            </a:pPr>
            <a:endParaRPr lang="de-DE" sz="1200" b="1" dirty="0" smtClean="0"/>
          </a:p>
          <a:p>
            <a:pPr marL="0" indent="0">
              <a:buNone/>
            </a:pPr>
            <a:r>
              <a:rPr lang="de-DE" sz="1200" b="1" dirty="0" err="1" smtClean="0"/>
              <a:t>Career</a:t>
            </a:r>
            <a:r>
              <a:rPr lang="de-DE" sz="1200" b="1" dirty="0" smtClean="0"/>
              <a:t> </a:t>
            </a:r>
            <a:r>
              <a:rPr lang="de-DE" sz="1200" b="1" dirty="0" err="1" smtClean="0"/>
              <a:t>model</a:t>
            </a:r>
            <a:r>
              <a:rPr lang="de-DE" sz="1200" b="1" dirty="0" smtClean="0"/>
              <a:t> </a:t>
            </a:r>
          </a:p>
          <a:p>
            <a:pPr marL="0" indent="0">
              <a:buNone/>
            </a:pPr>
            <a:r>
              <a:rPr lang="en-US" sz="1200" dirty="0" smtClean="0">
                <a:effectLst/>
              </a:rPr>
              <a:t>More responsibility leads to higher pay and more exciting tasks. New positions are advertised internally only. Our career paths plan shows you possible developments transparent and thoughtful on - or you walk into your own individual career path. You have the chance to systematically develop your career further.</a:t>
            </a:r>
          </a:p>
          <a:p>
            <a:pPr marL="0" indent="0">
              <a:buNone/>
            </a:pPr>
            <a:endParaRPr lang="de-DE" sz="1200" b="1" dirty="0" smtClean="0"/>
          </a:p>
          <a:p>
            <a:pPr marL="0" indent="0">
              <a:buNone/>
            </a:pPr>
            <a:r>
              <a:rPr lang="de-DE" sz="1200" b="1" dirty="0" smtClean="0"/>
              <a:t>Location</a:t>
            </a:r>
          </a:p>
          <a:p>
            <a:pPr marL="0" indent="0">
              <a:buNone/>
            </a:pPr>
            <a:r>
              <a:rPr lang="en-US" sz="1200" dirty="0" smtClean="0"/>
              <a:t>Our Hamburg office is conveniently located between the city, harbor and St. Pauli. Directly opposite the rings Michel, Hamburg's most famous church. Just around the corner, the cozy </a:t>
            </a:r>
            <a:r>
              <a:rPr lang="en-US" sz="1200" dirty="0" err="1" smtClean="0"/>
              <a:t>Großneumarkt</a:t>
            </a:r>
            <a:r>
              <a:rPr lang="en-US" sz="1200" dirty="0" smtClean="0"/>
              <a:t>, wait many small restaurants with their lunch on your visit. The metro station </a:t>
            </a:r>
            <a:r>
              <a:rPr lang="en-US" sz="1200" dirty="0" err="1" smtClean="0"/>
              <a:t>Rödingsmarkt</a:t>
            </a:r>
            <a:r>
              <a:rPr lang="en-US" sz="1200" dirty="0" smtClean="0"/>
              <a:t> and S-</a:t>
            </a:r>
            <a:r>
              <a:rPr lang="en-US" sz="1200" dirty="0" err="1" smtClean="0"/>
              <a:t>Bahn</a:t>
            </a:r>
            <a:r>
              <a:rPr lang="en-US" sz="1200" dirty="0" smtClean="0"/>
              <a:t> station </a:t>
            </a:r>
            <a:r>
              <a:rPr lang="en-US" sz="1200" dirty="0" err="1" smtClean="0"/>
              <a:t>Stadthausbrücke</a:t>
            </a:r>
            <a:r>
              <a:rPr lang="en-US" sz="1200" dirty="0" smtClean="0"/>
              <a:t> you reach in a few minutes. Joyful and nightlife lure the colorful lights of the </a:t>
            </a:r>
            <a:r>
              <a:rPr lang="en-US" sz="1200" dirty="0" err="1" smtClean="0"/>
              <a:t>Reeperbahn</a:t>
            </a:r>
            <a:r>
              <a:rPr lang="en-US" sz="1200" dirty="0" smtClean="0"/>
              <a:t>.</a:t>
            </a:r>
          </a:p>
          <a:p>
            <a:pPr marL="0" indent="0">
              <a:buNone/>
            </a:pPr>
            <a:endParaRPr lang="en-US" sz="1200" b="1" dirty="0" smtClean="0"/>
          </a:p>
          <a:p>
            <a:pPr marL="0" indent="0">
              <a:buNone/>
            </a:pPr>
            <a:r>
              <a:rPr lang="en-US" sz="1200" b="1" dirty="0" smtClean="0"/>
              <a:t>Mobility</a:t>
            </a:r>
            <a:r>
              <a:rPr lang="en-US" sz="1200" dirty="0"/>
              <a:t/>
            </a:r>
            <a:br>
              <a:rPr lang="en-US" sz="1200" dirty="0"/>
            </a:br>
            <a:r>
              <a:rPr lang="en-US" sz="1200" dirty="0" smtClean="0"/>
              <a:t>You </a:t>
            </a:r>
            <a:r>
              <a:rPr lang="en-US" sz="1200" dirty="0"/>
              <a:t>will receive a free ticket for the Hamburg Transport </a:t>
            </a:r>
            <a:r>
              <a:rPr lang="en-US" sz="1200" dirty="0" smtClean="0"/>
              <a:t>Association.</a:t>
            </a:r>
          </a:p>
          <a:p>
            <a:pPr marL="0" indent="0">
              <a:buNone/>
            </a:pPr>
            <a:endParaRPr lang="en-US" sz="1200" b="1" dirty="0" smtClean="0"/>
          </a:p>
          <a:p>
            <a:pPr marL="0" indent="0">
              <a:buNone/>
            </a:pPr>
            <a:r>
              <a:rPr lang="en-US" sz="1200" b="1" dirty="0" smtClean="0"/>
              <a:t>Sabbatical</a:t>
            </a:r>
          </a:p>
          <a:p>
            <a:pPr marL="0" indent="0">
              <a:buNone/>
            </a:pPr>
            <a:r>
              <a:rPr lang="en-US" sz="1200" dirty="0" smtClean="0"/>
              <a:t>Do you </a:t>
            </a:r>
            <a:r>
              <a:rPr lang="en-US" sz="1200" dirty="0"/>
              <a:t>need </a:t>
            </a:r>
            <a:r>
              <a:rPr lang="en-US" sz="1200" dirty="0" smtClean="0"/>
              <a:t>some </a:t>
            </a:r>
            <a:r>
              <a:rPr lang="en-US" sz="1200" dirty="0"/>
              <a:t>distance? CoreMedia offers you a sabbatical scheme for a longer time off work</a:t>
            </a:r>
            <a:r>
              <a:rPr lang="en-US" sz="1200" dirty="0" smtClean="0"/>
              <a:t>.</a:t>
            </a:r>
          </a:p>
          <a:p>
            <a:pPr marL="0" indent="0">
              <a:buNone/>
            </a:pPr>
            <a:endParaRPr lang="en-US" sz="1200" b="1" dirty="0" smtClean="0"/>
          </a:p>
        </p:txBody>
      </p:sp>
      <p:pic>
        <p:nvPicPr>
          <p:cNvPr id="4" name="Bild 1" descr="CoreMedia_RGB_for PowerPoint.png"/>
          <p:cNvPicPr>
            <a:picLocks/>
          </p:cNvPicPr>
          <p:nvPr/>
        </p:nvPicPr>
        <p:blipFill>
          <a:blip r:embed="rId2" cstate="print"/>
          <a:stretch>
            <a:fillRect/>
          </a:stretch>
        </p:blipFill>
        <p:spPr>
          <a:xfrm>
            <a:off x="7308303" y="116632"/>
            <a:ext cx="1656185" cy="288031"/>
          </a:xfrm>
          <a:prstGeom prst="rect">
            <a:avLst/>
          </a:prstGeom>
        </p:spPr>
      </p:pic>
    </p:spTree>
    <p:extLst>
      <p:ext uri="{BB962C8B-B14F-4D97-AF65-F5344CB8AC3E}">
        <p14:creationId xmlns:p14="http://schemas.microsoft.com/office/powerpoint/2010/main" val="3445209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404</Words>
  <Application>Microsoft Office PowerPoint</Application>
  <PresentationFormat>On-screen Show (4:3)</PresentationFormat>
  <Paragraphs>104</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CoreMedia</vt:lpstr>
      <vt:lpstr>CoreMedia Customers Worldwide </vt:lpstr>
      <vt:lpstr>CoreMedia Partners</vt:lpstr>
      <vt:lpstr>Nokia: CoreMedia drives corporate change from Telco to Internet business </vt:lpstr>
      <vt:lpstr>Internet Broadcasting: CoreMedia offers scalable WCM to TV stations</vt:lpstr>
      <vt:lpstr>DTAG: A highly personal and global approach to Web Content Management</vt:lpstr>
      <vt:lpstr>Content Management System consists of 70-80% Java </vt:lpstr>
      <vt:lpstr>Advantages in CoreMedia AG </vt:lpstr>
      <vt:lpstr>    Sabbatical Do you need some distance? CoreMedia offers you a sabbatical scheme for a longer time off work. </vt:lpstr>
      <vt:lpstr>We work mit Scrum</vt:lpstr>
      <vt:lpstr>Jobs and Practice</vt:lpstr>
      <vt:lpstr>PowerPoint Presentation</vt:lpstr>
    </vt:vector>
  </TitlesOfParts>
  <Company>CoreMedia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Kostiuk, Tetiana</dc:creator>
  <cp:lastModifiedBy>Kostiuk, Tetiana</cp:lastModifiedBy>
  <cp:revision>34</cp:revision>
  <dcterms:created xsi:type="dcterms:W3CDTF">2013-11-05T09:23:19Z</dcterms:created>
  <dcterms:modified xsi:type="dcterms:W3CDTF">2013-11-08T12:57:53Z</dcterms:modified>
</cp:coreProperties>
</file>